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3"/>
  </p:notesMasterIdLst>
  <p:sldIdLst>
    <p:sldId id="257" r:id="rId2"/>
    <p:sldId id="258" r:id="rId3"/>
    <p:sldId id="281" r:id="rId4"/>
    <p:sldId id="278" r:id="rId5"/>
    <p:sldId id="275" r:id="rId6"/>
    <p:sldId id="260" r:id="rId7"/>
    <p:sldId id="263" r:id="rId8"/>
    <p:sldId id="282" r:id="rId9"/>
    <p:sldId id="271" r:id="rId10"/>
    <p:sldId id="279" r:id="rId11"/>
    <p:sldId id="280" r:id="rId1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3DF5"/>
    <a:srgbClr val="320CF2"/>
    <a:srgbClr val="DEF3C9"/>
    <a:srgbClr val="D5F0BA"/>
    <a:srgbClr val="EAE8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2530" y="1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34A74C-5933-4866-9331-0FA84C3E6337}" type="datetimeFigureOut">
              <a:rPr lang="es-MX" smtClean="0"/>
              <a:t>11/01/2022</a:t>
            </a:fld>
            <a:endParaRPr lang="es-MX"/>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53DF8A-A40A-4419-B8E1-B436C9D81712}" type="slidenum">
              <a:rPr lang="es-MX" smtClean="0"/>
              <a:t>‹Nº›</a:t>
            </a:fld>
            <a:endParaRPr lang="es-MX"/>
          </a:p>
        </p:txBody>
      </p:sp>
    </p:spTree>
    <p:extLst>
      <p:ext uri="{BB962C8B-B14F-4D97-AF65-F5344CB8AC3E}">
        <p14:creationId xmlns:p14="http://schemas.microsoft.com/office/powerpoint/2010/main" val="1669167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F053DF8A-A40A-4419-B8E1-B436C9D81712}" type="slidenum">
              <a:rPr lang="es-MX" smtClean="0"/>
              <a:t>9</a:t>
            </a:fld>
            <a:endParaRPr lang="es-MX"/>
          </a:p>
        </p:txBody>
      </p:sp>
    </p:spTree>
    <p:extLst>
      <p:ext uri="{BB962C8B-B14F-4D97-AF65-F5344CB8AC3E}">
        <p14:creationId xmlns:p14="http://schemas.microsoft.com/office/powerpoint/2010/main" val="2498978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2"/>
            <a:ext cx="5829300" cy="1960033"/>
          </a:xfrm>
        </p:spPr>
        <p:txBody>
          <a:bodyPr/>
          <a:lstStyle/>
          <a:p>
            <a:r>
              <a:rPr lang="en-US"/>
              <a:t>Click to edit Master title style</a:t>
            </a:r>
            <a:endParaRPr lang="en-IN"/>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1221C5EB-79BE-4613-8A99-84768B1C013A}" type="datetimeFigureOut">
              <a:rPr lang="en-IN" smtClean="0"/>
              <a:t>11-01-2022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399996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221C5EB-79BE-4613-8A99-84768B1C013A}" type="datetimeFigureOut">
              <a:rPr lang="en-IN" smtClean="0"/>
              <a:t>11-01-2022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734128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257178"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221C5EB-79BE-4613-8A99-84768B1C013A}" type="datetimeFigureOut">
              <a:rPr lang="en-IN" smtClean="0"/>
              <a:t>11-01-2022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4166896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221C5EB-79BE-4613-8A99-84768B1C013A}" type="datetimeFigureOut">
              <a:rPr lang="en-IN" smtClean="0"/>
              <a:t>11-01-2022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1710138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21C5EB-79BE-4613-8A99-84768B1C013A}" type="datetimeFigureOut">
              <a:rPr lang="en-IN" smtClean="0"/>
              <a:t>11-01-2022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3952657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257177"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2628902"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1221C5EB-79BE-4613-8A99-84768B1C013A}" type="datetimeFigureOut">
              <a:rPr lang="en-IN" smtClean="0"/>
              <a:t>11-01-2022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1533933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1221C5EB-79BE-4613-8A99-84768B1C013A}" type="datetimeFigureOut">
              <a:rPr lang="en-IN" smtClean="0"/>
              <a:t>11-01-2022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3359179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1221C5EB-79BE-4613-8A99-84768B1C013A}" type="datetimeFigureOut">
              <a:rPr lang="en-IN" smtClean="0"/>
              <a:t>11-01-2022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4122040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21C5EB-79BE-4613-8A99-84768B1C013A}" type="datetimeFigureOut">
              <a:rPr lang="en-IN" smtClean="0"/>
              <a:t>11-01-2022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4207414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364067"/>
            <a:ext cx="2256235" cy="154940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2681290" y="364071"/>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342903" y="1913471"/>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21C5EB-79BE-4613-8A99-84768B1C013A}" type="datetimeFigureOut">
              <a:rPr lang="en-IN" smtClean="0"/>
              <a:t>11-01-2022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30084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21C5EB-79BE-4613-8A99-84768B1C013A}" type="datetimeFigureOut">
              <a:rPr lang="en-IN" smtClean="0"/>
              <a:t>11-01-2022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979426-CD4F-4C6B-A4F7-5D83A403CFF7}" type="slidenum">
              <a:rPr lang="en-IN" smtClean="0"/>
              <a:t>‹Nº›</a:t>
            </a:fld>
            <a:endParaRPr lang="en-IN"/>
          </a:p>
        </p:txBody>
      </p:sp>
    </p:spTree>
    <p:extLst>
      <p:ext uri="{BB962C8B-B14F-4D97-AF65-F5344CB8AC3E}">
        <p14:creationId xmlns:p14="http://schemas.microsoft.com/office/powerpoint/2010/main" val="4125328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342900" y="2133605"/>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342900" y="8475138"/>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21C5EB-79BE-4613-8A99-84768B1C013A}" type="datetimeFigureOut">
              <a:rPr lang="en-IN" smtClean="0"/>
              <a:t>11-01-2022</a:t>
            </a:fld>
            <a:endParaRPr lang="en-IN"/>
          </a:p>
        </p:txBody>
      </p:sp>
      <p:sp>
        <p:nvSpPr>
          <p:cNvPr id="5" name="Footer Placeholder 4"/>
          <p:cNvSpPr>
            <a:spLocks noGrp="1"/>
          </p:cNvSpPr>
          <p:nvPr>
            <p:ph type="ftr" sz="quarter" idx="3"/>
          </p:nvPr>
        </p:nvSpPr>
        <p:spPr>
          <a:xfrm>
            <a:off x="2343150" y="8475138"/>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914900" y="8475138"/>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5A979426-CD4F-4C6B-A4F7-5D83A403CFF7}" type="slidenum">
              <a:rPr lang="en-IN" smtClean="0"/>
              <a:t>‹Nº›</a:t>
            </a:fld>
            <a:endParaRPr lang="en-IN"/>
          </a:p>
        </p:txBody>
      </p:sp>
    </p:spTree>
    <p:extLst>
      <p:ext uri="{BB962C8B-B14F-4D97-AF65-F5344CB8AC3E}">
        <p14:creationId xmlns:p14="http://schemas.microsoft.com/office/powerpoint/2010/main" val="361490031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pport.gupshup.io/hc/en-us/articles/4414108160409" TargetMode="External"/><Relationship Id="rId2" Type="http://schemas.openxmlformats.org/officeDocument/2006/relationships/hyperlink" Target="https://developers.facebook.com/docs/whatsapp/pricing/conversationpricing"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support.gupshup.io/hc/en-us/articles/4414108160409"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98068" y="395536"/>
            <a:ext cx="6172200" cy="960107"/>
          </a:xfrm>
          <a:prstGeom prst="rect">
            <a:avLst/>
          </a:prstGeom>
        </p:spPr>
        <p:txBody>
          <a:bodyPr vert="horz" anchor="b" anchorCtr="0">
            <a:normAutofit fontScale="67500" lnSpcReduction="20000"/>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a:r>
              <a:rPr lang="es-ES" u="sng" dirty="0"/>
              <a:t>Guía rápida sobre la implementación de Precios Basados en Conversaciones (PBC) en el Autoservicio de Gupshup</a:t>
            </a:r>
            <a:endParaRPr lang="en-IN" u="sng" dirty="0"/>
          </a:p>
        </p:txBody>
      </p:sp>
      <p:sp>
        <p:nvSpPr>
          <p:cNvPr id="6" name="TextBox 5"/>
          <p:cNvSpPr txBox="1"/>
          <p:nvPr/>
        </p:nvSpPr>
        <p:spPr>
          <a:xfrm>
            <a:off x="603032" y="1979712"/>
            <a:ext cx="5867236" cy="3539430"/>
          </a:xfrm>
          <a:prstGeom prst="rect">
            <a:avLst/>
          </a:prstGeom>
          <a:noFill/>
        </p:spPr>
        <p:txBody>
          <a:bodyPr wrap="square" rtlCol="0">
            <a:spAutoFit/>
          </a:bodyPr>
          <a:lstStyle/>
          <a:p>
            <a:r>
              <a:rPr lang="es-ES" sz="1600" dirty="0"/>
              <a:t>Como la mayoría de ustedes saben, a partir del 1 de febrero de 2022, WhatsApp migrará de un modelo de precios basado en notificaciones a un modelo de precios basado en conversaciones (PBC). En lugar de cobrar por las notificaciones enviadas, las empresas cobrarán por conversación, la cual incluye todos los mensajes entregados en un periodo de 24 horas.</a:t>
            </a:r>
            <a:endParaRPr lang="en-US" sz="1600" dirty="0"/>
          </a:p>
          <a:p>
            <a:endParaRPr lang="en-US" sz="1600" dirty="0"/>
          </a:p>
          <a:p>
            <a:endParaRPr lang="en-US" sz="1600" dirty="0"/>
          </a:p>
          <a:p>
            <a:r>
              <a:rPr lang="en-US" sz="1600" b="1" dirty="0"/>
              <a:t>Lee </a:t>
            </a:r>
            <a:r>
              <a:rPr lang="en-US" sz="1600" b="1" dirty="0" err="1"/>
              <a:t>esta</a:t>
            </a:r>
            <a:r>
              <a:rPr lang="en-US" sz="1600" b="1" dirty="0"/>
              <a:t> </a:t>
            </a:r>
            <a:r>
              <a:rPr lang="en-US" sz="1600" b="1" dirty="0" err="1"/>
              <a:t>guía</a:t>
            </a:r>
            <a:r>
              <a:rPr lang="en-US" sz="1600" b="1" dirty="0"/>
              <a:t> para </a:t>
            </a:r>
            <a:r>
              <a:rPr lang="en-US" sz="1600" b="1" dirty="0" err="1"/>
              <a:t>conocer</a:t>
            </a:r>
            <a:r>
              <a:rPr lang="en-US" sz="1600" b="1" dirty="0"/>
              <a:t> </a:t>
            </a:r>
            <a:r>
              <a:rPr lang="en-US" sz="1600" b="1" dirty="0" err="1"/>
              <a:t>más</a:t>
            </a:r>
            <a:r>
              <a:rPr lang="en-US" sz="1600" b="1" dirty="0"/>
              <a:t> – </a:t>
            </a:r>
          </a:p>
          <a:p>
            <a:endParaRPr lang="en-US" sz="1600" dirty="0"/>
          </a:p>
          <a:p>
            <a:pPr marL="285750" indent="-285750">
              <a:buFont typeface="Arial" pitchFamily="34" charset="0"/>
              <a:buChar char="•"/>
            </a:pPr>
            <a:r>
              <a:rPr lang="en-US" sz="1600" dirty="0"/>
              <a:t>¿</a:t>
            </a:r>
            <a:r>
              <a:rPr lang="en-US" sz="1600" dirty="0" err="1"/>
              <a:t>Cómo</a:t>
            </a:r>
            <a:r>
              <a:rPr lang="en-US" sz="1600" dirty="0"/>
              <a:t> </a:t>
            </a:r>
            <a:r>
              <a:rPr lang="en-US" sz="1600" dirty="0" err="1"/>
              <a:t>funciona</a:t>
            </a:r>
            <a:r>
              <a:rPr lang="en-US" sz="1600" dirty="0"/>
              <a:t> </a:t>
            </a:r>
            <a:r>
              <a:rPr lang="en-US" sz="1600" dirty="0" err="1"/>
              <a:t>el</a:t>
            </a:r>
            <a:r>
              <a:rPr lang="en-US" sz="1600" dirty="0"/>
              <a:t> PBC?</a:t>
            </a:r>
          </a:p>
          <a:p>
            <a:pPr marL="285750" indent="-285750">
              <a:buFont typeface="Arial" pitchFamily="34" charset="0"/>
              <a:buChar char="•"/>
            </a:pPr>
            <a:endParaRPr lang="en-US" sz="1600" dirty="0"/>
          </a:p>
          <a:p>
            <a:pPr marL="285750" indent="-285750">
              <a:buFont typeface="Arial" pitchFamily="34" charset="0"/>
              <a:buChar char="•"/>
            </a:pPr>
            <a:r>
              <a:rPr lang="es-ES" sz="1600" dirty="0"/>
              <a:t>¿Qué cambios puedes esperar en el autoservicio de Gupshup con la llegada del PBC? </a:t>
            </a:r>
          </a:p>
        </p:txBody>
      </p:sp>
      <p:sp>
        <p:nvSpPr>
          <p:cNvPr id="9" name="TextBox 8"/>
          <p:cNvSpPr txBox="1"/>
          <p:nvPr/>
        </p:nvSpPr>
        <p:spPr>
          <a:xfrm>
            <a:off x="450550" y="6228184"/>
            <a:ext cx="5867236" cy="1815882"/>
          </a:xfrm>
          <a:prstGeom prst="rect">
            <a:avLst/>
          </a:prstGeom>
          <a:noFill/>
        </p:spPr>
        <p:txBody>
          <a:bodyPr wrap="square" rtlCol="0">
            <a:spAutoFit/>
          </a:bodyPr>
          <a:lstStyle/>
          <a:p>
            <a:r>
              <a:rPr lang="en-US" sz="1600" b="1" dirty="0"/>
              <a:t>Enlaces </a:t>
            </a:r>
            <a:r>
              <a:rPr lang="en-US" sz="1600" b="1" dirty="0" err="1"/>
              <a:t>externos</a:t>
            </a:r>
            <a:r>
              <a:rPr lang="en-US" sz="1600" b="1" dirty="0"/>
              <a:t> de </a:t>
            </a:r>
            <a:r>
              <a:rPr lang="en-US" sz="1600" b="1" dirty="0" err="1"/>
              <a:t>interés</a:t>
            </a:r>
            <a:r>
              <a:rPr lang="en-US" sz="1600" b="1" dirty="0"/>
              <a:t>:</a:t>
            </a:r>
          </a:p>
          <a:p>
            <a:endParaRPr lang="en-US" sz="1600" dirty="0"/>
          </a:p>
          <a:p>
            <a:pPr marL="285750" indent="-285750">
              <a:buFont typeface="Arial" pitchFamily="34" charset="0"/>
              <a:buChar char="•"/>
            </a:pPr>
            <a:r>
              <a:rPr lang="en-US" sz="1600" dirty="0">
                <a:hlinkClick r:id="rId2"/>
              </a:rPr>
              <a:t>Facebook Conversation Based Pricing </a:t>
            </a:r>
            <a:r>
              <a:rPr lang="en-US" sz="1600" dirty="0"/>
              <a:t>(</a:t>
            </a:r>
            <a:r>
              <a:rPr lang="es-ES" sz="1600" dirty="0"/>
              <a:t>Precios basados en la conversación de Facebook)</a:t>
            </a:r>
            <a:endParaRPr lang="en-US" sz="1600" dirty="0">
              <a:hlinkClick r:id="rId2"/>
            </a:endParaRPr>
          </a:p>
          <a:p>
            <a:r>
              <a:rPr lang="en-US" sz="1600" dirty="0">
                <a:hlinkClick r:id="rId2"/>
              </a:rPr>
              <a:t> </a:t>
            </a:r>
            <a:endParaRPr lang="en-US" sz="1600" dirty="0"/>
          </a:p>
          <a:p>
            <a:pPr marL="285750" indent="-285750">
              <a:buFont typeface="Arial" pitchFamily="34" charset="0"/>
              <a:buChar char="•"/>
            </a:pPr>
            <a:r>
              <a:rPr lang="en-US" sz="1600" dirty="0" err="1">
                <a:hlinkClick r:id="rId3"/>
              </a:rPr>
              <a:t>Gupshup</a:t>
            </a:r>
            <a:r>
              <a:rPr lang="en-US" sz="1600" dirty="0">
                <a:hlinkClick r:id="rId3"/>
              </a:rPr>
              <a:t> API documentation for CBP </a:t>
            </a:r>
            <a:r>
              <a:rPr lang="en-US" sz="1600" dirty="0"/>
              <a:t>(</a:t>
            </a:r>
            <a:r>
              <a:rPr lang="es-ES" sz="1600" dirty="0"/>
              <a:t>Documentación de la API de </a:t>
            </a:r>
            <a:r>
              <a:rPr lang="es-ES" sz="1600" dirty="0" err="1"/>
              <a:t>Gupshup</a:t>
            </a:r>
            <a:r>
              <a:rPr lang="es-ES" sz="1600" dirty="0"/>
              <a:t> para el PBC)</a:t>
            </a:r>
            <a:endParaRPr lang="en-IN" sz="1600" dirty="0">
              <a:latin typeface="+mj-lt"/>
            </a:endParaRPr>
          </a:p>
        </p:txBody>
      </p:sp>
    </p:spTree>
    <p:extLst>
      <p:ext uri="{BB962C8B-B14F-4D97-AF65-F5344CB8AC3E}">
        <p14:creationId xmlns:p14="http://schemas.microsoft.com/office/powerpoint/2010/main" val="3773835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70977" y="539552"/>
            <a:ext cx="3678250" cy="507831"/>
          </a:xfrm>
          <a:prstGeom prst="rect">
            <a:avLst/>
          </a:prstGeom>
          <a:noFill/>
        </p:spPr>
        <p:txBody>
          <a:bodyPr wrap="none" rtlCol="0">
            <a:spAutoFit/>
          </a:bodyPr>
          <a:lstStyle/>
          <a:p>
            <a:pPr algn="ctr">
              <a:lnSpc>
                <a:spcPct val="90000"/>
              </a:lnSpc>
              <a:spcBef>
                <a:spcPct val="0"/>
              </a:spcBef>
            </a:pPr>
            <a:r>
              <a:rPr lang="en-US" sz="3000" u="sng" dirty="0" err="1">
                <a:solidFill>
                  <a:schemeClr val="tx2"/>
                </a:solidFill>
                <a:latin typeface="+mj-lt"/>
                <a:ea typeface="+mj-ea"/>
                <a:cs typeface="+mj-cs"/>
              </a:rPr>
              <a:t>Cambios</a:t>
            </a:r>
            <a:r>
              <a:rPr lang="en-US" sz="3000" u="sng" dirty="0">
                <a:solidFill>
                  <a:schemeClr val="tx2"/>
                </a:solidFill>
                <a:latin typeface="+mj-lt"/>
                <a:ea typeface="+mj-ea"/>
                <a:cs typeface="+mj-cs"/>
              </a:rPr>
              <a:t> </a:t>
            </a:r>
            <a:r>
              <a:rPr lang="en-US" sz="3000" u="sng" dirty="0" err="1">
                <a:solidFill>
                  <a:schemeClr val="tx2"/>
                </a:solidFill>
                <a:latin typeface="+mj-lt"/>
                <a:ea typeface="+mj-ea"/>
                <a:cs typeface="+mj-cs"/>
              </a:rPr>
              <a:t>en</a:t>
            </a:r>
            <a:r>
              <a:rPr lang="en-US" sz="3000" u="sng" dirty="0">
                <a:solidFill>
                  <a:schemeClr val="tx2"/>
                </a:solidFill>
                <a:latin typeface="+mj-lt"/>
                <a:ea typeface="+mj-ea"/>
                <a:cs typeface="+mj-cs"/>
              </a:rPr>
              <a:t> </a:t>
            </a:r>
            <a:r>
              <a:rPr lang="en-US" sz="3000" u="sng" dirty="0" err="1">
                <a:solidFill>
                  <a:schemeClr val="tx2"/>
                </a:solidFill>
                <a:latin typeface="+mj-lt"/>
                <a:ea typeface="+mj-ea"/>
                <a:cs typeface="+mj-cs"/>
              </a:rPr>
              <a:t>el</a:t>
            </a:r>
            <a:r>
              <a:rPr lang="en-US" sz="3000" u="sng" dirty="0">
                <a:solidFill>
                  <a:schemeClr val="tx2"/>
                </a:solidFill>
                <a:latin typeface="+mj-lt"/>
                <a:ea typeface="+mj-ea"/>
                <a:cs typeface="+mj-cs"/>
              </a:rPr>
              <a:t> Payload</a:t>
            </a:r>
            <a:endParaRPr lang="en-IN" sz="3000" u="sng" dirty="0">
              <a:solidFill>
                <a:schemeClr val="tx2"/>
              </a:solidFill>
              <a:latin typeface="+mj-lt"/>
              <a:ea typeface="+mj-ea"/>
              <a:cs typeface="+mj-cs"/>
            </a:endParaRPr>
          </a:p>
        </p:txBody>
      </p:sp>
      <p:sp>
        <p:nvSpPr>
          <p:cNvPr id="5" name="Rectangle 4"/>
          <p:cNvSpPr/>
          <p:nvPr/>
        </p:nvSpPr>
        <p:spPr>
          <a:xfrm>
            <a:off x="951356" y="2771800"/>
            <a:ext cx="3429000" cy="923330"/>
          </a:xfrm>
          <a:prstGeom prst="rect">
            <a:avLst/>
          </a:prstGeom>
        </p:spPr>
        <p:txBody>
          <a:bodyPr>
            <a:spAutoFit/>
          </a:bodyPr>
          <a:lstStyle/>
          <a:p>
            <a:r>
              <a:rPr lang="en-IN" dirty="0"/>
              <a:t>       </a:t>
            </a:r>
          </a:p>
          <a:p>
            <a:r>
              <a:rPr lang="en-IN" dirty="0"/>
              <a:t>       </a:t>
            </a:r>
          </a:p>
          <a:p>
            <a:r>
              <a:rPr lang="en-IN" dirty="0"/>
              <a:t>   </a:t>
            </a:r>
          </a:p>
        </p:txBody>
      </p:sp>
      <p:sp>
        <p:nvSpPr>
          <p:cNvPr id="3" name="Rectangle 2"/>
          <p:cNvSpPr/>
          <p:nvPr/>
        </p:nvSpPr>
        <p:spPr>
          <a:xfrm>
            <a:off x="267326" y="3125462"/>
            <a:ext cx="6338855" cy="400110"/>
          </a:xfrm>
          <a:prstGeom prst="rect">
            <a:avLst/>
          </a:prstGeom>
        </p:spPr>
        <p:txBody>
          <a:bodyPr wrap="square">
            <a:spAutoFit/>
          </a:bodyPr>
          <a:lstStyle/>
          <a:p>
            <a:pPr algn="ctr"/>
            <a:r>
              <a:rPr lang="en-US" sz="2000" dirty="0">
                <a:latin typeface="+mj-lt"/>
              </a:rPr>
              <a:t>Para </a:t>
            </a:r>
            <a:r>
              <a:rPr lang="en-US" sz="2000" dirty="0" err="1">
                <a:latin typeface="+mj-lt"/>
              </a:rPr>
              <a:t>conocer</a:t>
            </a:r>
            <a:r>
              <a:rPr lang="en-US" sz="2000" dirty="0">
                <a:latin typeface="+mj-lt"/>
              </a:rPr>
              <a:t> los </a:t>
            </a:r>
            <a:r>
              <a:rPr lang="en-US" sz="2000" dirty="0" err="1">
                <a:latin typeface="+mj-lt"/>
              </a:rPr>
              <a:t>cambios</a:t>
            </a:r>
            <a:r>
              <a:rPr lang="en-US" sz="2000" dirty="0">
                <a:latin typeface="+mj-lt"/>
              </a:rPr>
              <a:t> </a:t>
            </a:r>
            <a:r>
              <a:rPr lang="en-US" sz="2000" dirty="0" err="1">
                <a:latin typeface="+mj-lt"/>
              </a:rPr>
              <a:t>en</a:t>
            </a:r>
            <a:r>
              <a:rPr lang="en-US" sz="2000" dirty="0">
                <a:latin typeface="+mj-lt"/>
              </a:rPr>
              <a:t> </a:t>
            </a:r>
            <a:r>
              <a:rPr lang="en-US" sz="2000" dirty="0" err="1">
                <a:latin typeface="+mj-lt"/>
              </a:rPr>
              <a:t>el</a:t>
            </a:r>
            <a:r>
              <a:rPr lang="en-US" sz="2000" dirty="0">
                <a:latin typeface="+mj-lt"/>
              </a:rPr>
              <a:t> payload, consulta:</a:t>
            </a:r>
            <a:endParaRPr lang="en-US" sz="1400" dirty="0">
              <a:latin typeface="+mj-lt"/>
            </a:endParaRPr>
          </a:p>
        </p:txBody>
      </p:sp>
      <p:sp>
        <p:nvSpPr>
          <p:cNvPr id="12" name="TextBox 11"/>
          <p:cNvSpPr txBox="1"/>
          <p:nvPr/>
        </p:nvSpPr>
        <p:spPr>
          <a:xfrm>
            <a:off x="1548091" y="3510464"/>
            <a:ext cx="3777324" cy="1200329"/>
          </a:xfrm>
          <a:prstGeom prst="rect">
            <a:avLst/>
          </a:prstGeom>
          <a:noFill/>
        </p:spPr>
        <p:txBody>
          <a:bodyPr wrap="square" rtlCol="0">
            <a:spAutoFit/>
          </a:bodyPr>
          <a:lstStyle/>
          <a:p>
            <a:r>
              <a:rPr lang="en-US" dirty="0">
                <a:hlinkClick r:id="rId2"/>
              </a:rPr>
              <a:t>Gupshup API documentation for CBP </a:t>
            </a:r>
            <a:endParaRPr lang="en-US" dirty="0"/>
          </a:p>
          <a:p>
            <a:pPr algn="ctr"/>
            <a:r>
              <a:rPr lang="es-ES" dirty="0">
                <a:latin typeface="+mj-lt"/>
              </a:rPr>
              <a:t>(Documentación de la API de </a:t>
            </a:r>
            <a:r>
              <a:rPr lang="es-ES" dirty="0" err="1">
                <a:latin typeface="+mj-lt"/>
              </a:rPr>
              <a:t>Gupshup</a:t>
            </a:r>
            <a:r>
              <a:rPr lang="es-ES" dirty="0">
                <a:latin typeface="+mj-lt"/>
              </a:rPr>
              <a:t> para el PBC)</a:t>
            </a:r>
          </a:p>
          <a:p>
            <a:endParaRPr lang="en-IN" dirty="0">
              <a:latin typeface="+mj-lt"/>
            </a:endParaRPr>
          </a:p>
        </p:txBody>
      </p:sp>
    </p:spTree>
    <p:extLst>
      <p:ext uri="{BB962C8B-B14F-4D97-AF65-F5344CB8AC3E}">
        <p14:creationId xmlns:p14="http://schemas.microsoft.com/office/powerpoint/2010/main" val="397624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24944" y="5868144"/>
            <a:ext cx="1529824" cy="338554"/>
          </a:xfrm>
          <a:prstGeom prst="rect">
            <a:avLst/>
          </a:prstGeom>
          <a:noFill/>
        </p:spPr>
        <p:txBody>
          <a:bodyPr wrap="square" rtlCol="0">
            <a:spAutoFit/>
          </a:bodyPr>
          <a:lstStyle/>
          <a:p>
            <a:r>
              <a:rPr lang="en-US" sz="1600" b="1" dirty="0">
                <a:latin typeface="+mj-lt"/>
              </a:rPr>
              <a:t>Fin</a:t>
            </a:r>
            <a:endParaRPr lang="en-IN" sz="1600" dirty="0">
              <a:latin typeface="+mj-lt"/>
            </a:endParaRPr>
          </a:p>
        </p:txBody>
      </p:sp>
    </p:spTree>
    <p:extLst>
      <p:ext uri="{BB962C8B-B14F-4D97-AF65-F5344CB8AC3E}">
        <p14:creationId xmlns:p14="http://schemas.microsoft.com/office/powerpoint/2010/main" val="1658638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32656" y="2555776"/>
            <a:ext cx="6172200" cy="960107"/>
          </a:xfrm>
        </p:spPr>
        <p:txBody>
          <a:bodyPr>
            <a:normAutofit fontScale="90000"/>
          </a:bodyPr>
          <a:lstStyle/>
          <a:p>
            <a:r>
              <a:rPr lang="en-US" sz="3100" u="sng" dirty="0">
                <a:solidFill>
                  <a:schemeClr val="tx2"/>
                </a:solidFill>
              </a:rPr>
              <a:t>¿</a:t>
            </a:r>
            <a:r>
              <a:rPr lang="en-US" sz="3100" u="sng" dirty="0" err="1">
                <a:solidFill>
                  <a:schemeClr val="tx2"/>
                </a:solidFill>
              </a:rPr>
              <a:t>Cómo</a:t>
            </a:r>
            <a:r>
              <a:rPr lang="en-US" sz="3100" u="sng" dirty="0">
                <a:solidFill>
                  <a:schemeClr val="tx2"/>
                </a:solidFill>
              </a:rPr>
              <a:t> </a:t>
            </a:r>
            <a:r>
              <a:rPr lang="en-US" sz="3100" u="sng" dirty="0" err="1">
                <a:solidFill>
                  <a:schemeClr val="tx2"/>
                </a:solidFill>
              </a:rPr>
              <a:t>funciona</a:t>
            </a:r>
            <a:r>
              <a:rPr lang="en-US" sz="3100" u="sng" dirty="0">
                <a:solidFill>
                  <a:schemeClr val="tx2"/>
                </a:solidFill>
              </a:rPr>
              <a:t> </a:t>
            </a:r>
            <a:r>
              <a:rPr lang="en-US" sz="3100" u="sng" dirty="0" err="1">
                <a:solidFill>
                  <a:schemeClr val="tx2"/>
                </a:solidFill>
              </a:rPr>
              <a:t>el</a:t>
            </a:r>
            <a:r>
              <a:rPr lang="en-US" sz="3100" u="sng" dirty="0">
                <a:solidFill>
                  <a:schemeClr val="tx2"/>
                </a:solidFill>
              </a:rPr>
              <a:t> PBC (</a:t>
            </a:r>
            <a:r>
              <a:rPr lang="en-US" sz="3100" u="sng" dirty="0" err="1">
                <a:solidFill>
                  <a:schemeClr val="tx2"/>
                </a:solidFill>
              </a:rPr>
              <a:t>Precio</a:t>
            </a:r>
            <a:r>
              <a:rPr lang="en-US" sz="3100" u="sng" dirty="0">
                <a:solidFill>
                  <a:schemeClr val="tx2"/>
                </a:solidFill>
              </a:rPr>
              <a:t> </a:t>
            </a:r>
            <a:r>
              <a:rPr lang="en-US" sz="3100" u="sng" dirty="0" err="1">
                <a:solidFill>
                  <a:schemeClr val="tx2"/>
                </a:solidFill>
              </a:rPr>
              <a:t>Basado</a:t>
            </a:r>
            <a:r>
              <a:rPr lang="en-US" sz="3100" u="sng" dirty="0">
                <a:solidFill>
                  <a:schemeClr val="tx2"/>
                </a:solidFill>
              </a:rPr>
              <a:t> en </a:t>
            </a:r>
            <a:r>
              <a:rPr lang="en-US" sz="3100" u="sng" dirty="0" err="1">
                <a:solidFill>
                  <a:schemeClr val="tx2"/>
                </a:solidFill>
              </a:rPr>
              <a:t>Conversaciones</a:t>
            </a:r>
            <a:r>
              <a:rPr lang="en-US" sz="3100" u="sng" dirty="0">
                <a:solidFill>
                  <a:schemeClr val="tx2"/>
                </a:solidFill>
              </a:rPr>
              <a:t>)?</a:t>
            </a:r>
            <a:endParaRPr lang="en-IN" sz="3100" u="sng" dirty="0">
              <a:solidFill>
                <a:schemeClr val="tx2"/>
              </a:solidFill>
            </a:endParaRPr>
          </a:p>
        </p:txBody>
      </p:sp>
    </p:spTree>
    <p:extLst>
      <p:ext uri="{BB962C8B-B14F-4D97-AF65-F5344CB8AC3E}">
        <p14:creationId xmlns:p14="http://schemas.microsoft.com/office/powerpoint/2010/main" val="2524571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260648" y="395536"/>
            <a:ext cx="6322916" cy="960107"/>
          </a:xfrm>
        </p:spPr>
        <p:txBody>
          <a:bodyPr>
            <a:noAutofit/>
          </a:bodyPr>
          <a:lstStyle/>
          <a:p>
            <a:r>
              <a:rPr lang="es-ES" sz="2600" u="sng" dirty="0">
                <a:solidFill>
                  <a:schemeClr val="tx2"/>
                </a:solidFill>
              </a:rPr>
              <a:t>Modelo anterior de cobro para la tarifa de WhatsApp: precio basado en los mensajes</a:t>
            </a:r>
            <a:endParaRPr lang="en-IN" sz="2600" u="sng" dirty="0">
              <a:solidFill>
                <a:schemeClr val="tx2"/>
              </a:solidFill>
            </a:endParaRPr>
          </a:p>
        </p:txBody>
      </p:sp>
      <p:sp>
        <p:nvSpPr>
          <p:cNvPr id="7" name="TextBox 6"/>
          <p:cNvSpPr txBox="1"/>
          <p:nvPr/>
        </p:nvSpPr>
        <p:spPr>
          <a:xfrm>
            <a:off x="853155" y="1619672"/>
            <a:ext cx="5456165" cy="3785652"/>
          </a:xfrm>
          <a:prstGeom prst="rect">
            <a:avLst/>
          </a:prstGeom>
          <a:noFill/>
        </p:spPr>
        <p:txBody>
          <a:bodyPr wrap="square" rtlCol="0">
            <a:spAutoFit/>
          </a:bodyPr>
          <a:lstStyle/>
          <a:p>
            <a:r>
              <a:rPr lang="es-ES" sz="1600" dirty="0">
                <a:solidFill>
                  <a:schemeClr val="tx2"/>
                </a:solidFill>
                <a:latin typeface="+mj-lt"/>
              </a:rPr>
              <a:t>En el modelo de precios basado en mensajes la tarifa de WhatsApp se decide en base a la VENTANA ACTIVA</a:t>
            </a:r>
          </a:p>
          <a:p>
            <a:endParaRPr lang="en-US" sz="1600" dirty="0">
              <a:solidFill>
                <a:schemeClr val="tx2"/>
              </a:solidFill>
              <a:latin typeface="+mj-lt"/>
            </a:endParaRPr>
          </a:p>
          <a:p>
            <a:pPr marL="285750" indent="-285750">
              <a:buFont typeface="Arial" pitchFamily="34" charset="0"/>
              <a:buChar char="•"/>
            </a:pPr>
            <a:r>
              <a:rPr lang="es-ES" sz="1600" u="sng" dirty="0">
                <a:solidFill>
                  <a:schemeClr val="tx2"/>
                </a:solidFill>
                <a:latin typeface="+mj-lt"/>
              </a:rPr>
              <a:t>La ventana activa</a:t>
            </a:r>
            <a:r>
              <a:rPr lang="es-ES" sz="1600" dirty="0">
                <a:solidFill>
                  <a:schemeClr val="tx2"/>
                </a:solidFill>
                <a:latin typeface="+mj-lt"/>
              </a:rPr>
              <a:t> dura 24 horas y comienza desde el "último mensaje" del usuario, es una ventana móvil. Dentro de esta ventana se pueden enviar mensajes de texto/sesión gratuitos</a:t>
            </a:r>
            <a:br>
              <a:rPr lang="en-US" sz="1600" dirty="0">
                <a:solidFill>
                  <a:schemeClr val="tx2"/>
                </a:solidFill>
                <a:latin typeface="+mj-lt"/>
              </a:rPr>
            </a:br>
            <a:r>
              <a:rPr lang="en-US" sz="1600" dirty="0">
                <a:solidFill>
                  <a:schemeClr val="tx2"/>
                </a:solidFill>
                <a:latin typeface="+mj-lt"/>
              </a:rPr>
              <a:t>TARIFA DE WHATSAPP: </a:t>
            </a:r>
            <a:r>
              <a:rPr lang="en-US" sz="1600" dirty="0" err="1">
                <a:solidFill>
                  <a:schemeClr val="tx2"/>
                </a:solidFill>
                <a:latin typeface="+mj-lt"/>
              </a:rPr>
              <a:t>Gratuita</a:t>
            </a:r>
            <a:endParaRPr lang="en-US" sz="1600" dirty="0">
              <a:solidFill>
                <a:schemeClr val="tx2"/>
              </a:solidFill>
              <a:latin typeface="+mj-lt"/>
            </a:endParaRPr>
          </a:p>
          <a:p>
            <a:pPr marL="285750" indent="-285750">
              <a:buFont typeface="Arial" pitchFamily="34" charset="0"/>
              <a:buChar char="•"/>
            </a:pPr>
            <a:r>
              <a:rPr lang="es-ES" sz="1600" dirty="0">
                <a:solidFill>
                  <a:schemeClr val="tx2"/>
                </a:solidFill>
                <a:latin typeface="+mj-lt"/>
              </a:rPr>
              <a:t>La ventana inactiva es cuando el negocio puede enviar únicamente mensajes de plantilla </a:t>
            </a:r>
            <a:r>
              <a:rPr lang="es-ES" sz="1600" dirty="0" err="1">
                <a:solidFill>
                  <a:schemeClr val="tx2"/>
                </a:solidFill>
                <a:latin typeface="+mj-lt"/>
              </a:rPr>
              <a:t>pre-aprobados</a:t>
            </a:r>
            <a:r>
              <a:rPr lang="es-ES" sz="1600" dirty="0">
                <a:solidFill>
                  <a:schemeClr val="tx2"/>
                </a:solidFill>
                <a:latin typeface="+mj-lt"/>
              </a:rPr>
              <a:t> a los usuarios registrados</a:t>
            </a:r>
            <a:br>
              <a:rPr lang="en-US" sz="1600" dirty="0">
                <a:solidFill>
                  <a:schemeClr val="tx2"/>
                </a:solidFill>
                <a:latin typeface="+mj-lt"/>
              </a:rPr>
            </a:br>
            <a:r>
              <a:rPr lang="en-US" sz="1600" dirty="0">
                <a:solidFill>
                  <a:schemeClr val="tx2"/>
                </a:solidFill>
                <a:latin typeface="+mj-lt"/>
              </a:rPr>
              <a:t>TARIFA DE WHATSAPP: </a:t>
            </a:r>
            <a:r>
              <a:rPr lang="es-ES" sz="1600" dirty="0">
                <a:solidFill>
                  <a:schemeClr val="tx2"/>
                </a:solidFill>
                <a:latin typeface="+mj-lt"/>
              </a:rPr>
              <a:t>Precio por mensaje de plantilla en base al país receptor</a:t>
            </a:r>
            <a:endParaRPr lang="en-US" sz="1600" dirty="0">
              <a:solidFill>
                <a:schemeClr val="tx2"/>
              </a:solidFill>
              <a:latin typeface="+mj-lt"/>
            </a:endParaRPr>
          </a:p>
          <a:p>
            <a:pPr marL="265113"/>
            <a:r>
              <a:rPr lang="en-US" sz="1600" dirty="0">
                <a:solidFill>
                  <a:schemeClr val="tx2"/>
                </a:solidFill>
                <a:latin typeface="+mj-lt"/>
              </a:rPr>
              <a:t>TARIFA DE GUPSHUP -  </a:t>
            </a:r>
            <a:r>
              <a:rPr lang="es-ES" sz="1600" dirty="0">
                <a:solidFill>
                  <a:schemeClr val="tx2"/>
                </a:solidFill>
                <a:latin typeface="+mj-lt"/>
              </a:rPr>
              <a:t>aplica por mensaje de sesión o de plantilla</a:t>
            </a:r>
            <a:endParaRPr lang="en-IN" sz="1600" dirty="0">
              <a:solidFill>
                <a:schemeClr val="tx2"/>
              </a:solidFill>
              <a:latin typeface="+mj-lt"/>
            </a:endParaRPr>
          </a:p>
        </p:txBody>
      </p:sp>
      <p:pic>
        <p:nvPicPr>
          <p:cNvPr id="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8244" b="6602"/>
          <a:stretch/>
        </p:blipFill>
        <p:spPr bwMode="auto">
          <a:xfrm>
            <a:off x="1789586" y="5580112"/>
            <a:ext cx="3168352" cy="264029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124744" y="8584703"/>
            <a:ext cx="4839991" cy="523220"/>
          </a:xfrm>
          <a:prstGeom prst="rect">
            <a:avLst/>
          </a:prstGeom>
        </p:spPr>
        <p:txBody>
          <a:bodyPr wrap="square">
            <a:spAutoFit/>
          </a:bodyPr>
          <a:lstStyle/>
          <a:p>
            <a:pPr algn="ctr"/>
            <a:r>
              <a:rPr lang="en-US" sz="1400" dirty="0" err="1">
                <a:solidFill>
                  <a:schemeClr val="tx2"/>
                </a:solidFill>
              </a:rPr>
              <a:t>Modelo</a:t>
            </a:r>
            <a:r>
              <a:rPr lang="en-US" sz="1400" dirty="0">
                <a:solidFill>
                  <a:schemeClr val="tx2"/>
                </a:solidFill>
              </a:rPr>
              <a:t> de </a:t>
            </a:r>
            <a:r>
              <a:rPr lang="en-US" sz="1400" dirty="0" err="1">
                <a:solidFill>
                  <a:schemeClr val="tx2"/>
                </a:solidFill>
              </a:rPr>
              <a:t>precios</a:t>
            </a:r>
            <a:r>
              <a:rPr lang="en-US" sz="1400" dirty="0">
                <a:solidFill>
                  <a:schemeClr val="tx2"/>
                </a:solidFill>
              </a:rPr>
              <a:t> </a:t>
            </a:r>
            <a:r>
              <a:rPr lang="en-US" sz="1400" dirty="0" err="1">
                <a:solidFill>
                  <a:schemeClr val="tx2"/>
                </a:solidFill>
              </a:rPr>
              <a:t>basado</a:t>
            </a:r>
            <a:r>
              <a:rPr lang="en-US" sz="1400" dirty="0">
                <a:solidFill>
                  <a:schemeClr val="tx2"/>
                </a:solidFill>
              </a:rPr>
              <a:t> </a:t>
            </a:r>
            <a:r>
              <a:rPr lang="en-US" sz="1400" dirty="0" err="1">
                <a:solidFill>
                  <a:schemeClr val="tx2"/>
                </a:solidFill>
              </a:rPr>
              <a:t>en</a:t>
            </a:r>
            <a:r>
              <a:rPr lang="en-US" sz="1400" dirty="0">
                <a:solidFill>
                  <a:schemeClr val="tx2"/>
                </a:solidFill>
              </a:rPr>
              <a:t> las </a:t>
            </a:r>
            <a:r>
              <a:rPr lang="en-US" sz="1400" dirty="0" err="1">
                <a:solidFill>
                  <a:schemeClr val="tx2"/>
                </a:solidFill>
              </a:rPr>
              <a:t>conversaciones</a:t>
            </a:r>
            <a:r>
              <a:rPr lang="en-US" sz="1400" dirty="0">
                <a:solidFill>
                  <a:schemeClr val="tx2"/>
                </a:solidFill>
              </a:rPr>
              <a:t> – </a:t>
            </a:r>
            <a:r>
              <a:rPr lang="en-US" sz="1400" dirty="0" err="1">
                <a:solidFill>
                  <a:schemeClr val="tx2"/>
                </a:solidFill>
              </a:rPr>
              <a:t>Basado</a:t>
            </a:r>
            <a:r>
              <a:rPr lang="en-US" sz="1400" dirty="0">
                <a:solidFill>
                  <a:schemeClr val="tx2"/>
                </a:solidFill>
              </a:rPr>
              <a:t> </a:t>
            </a:r>
            <a:r>
              <a:rPr lang="en-US" sz="1400" dirty="0" err="1">
                <a:solidFill>
                  <a:schemeClr val="tx2"/>
                </a:solidFill>
              </a:rPr>
              <a:t>en</a:t>
            </a:r>
            <a:r>
              <a:rPr lang="en-US" sz="1400" dirty="0">
                <a:solidFill>
                  <a:schemeClr val="tx2"/>
                </a:solidFill>
              </a:rPr>
              <a:t> la </a:t>
            </a:r>
            <a:r>
              <a:rPr lang="en-US" sz="1400" dirty="0" err="1">
                <a:solidFill>
                  <a:schemeClr val="tx2"/>
                </a:solidFill>
              </a:rPr>
              <a:t>actividad</a:t>
            </a:r>
            <a:r>
              <a:rPr lang="en-US" sz="1400" dirty="0">
                <a:solidFill>
                  <a:schemeClr val="tx2"/>
                </a:solidFill>
              </a:rPr>
              <a:t> del </a:t>
            </a:r>
            <a:r>
              <a:rPr lang="en-US" sz="1400" dirty="0" err="1">
                <a:solidFill>
                  <a:schemeClr val="tx2"/>
                </a:solidFill>
              </a:rPr>
              <a:t>usuario</a:t>
            </a:r>
            <a:endParaRPr lang="en-IN" sz="1400" dirty="0">
              <a:solidFill>
                <a:schemeClr val="tx2"/>
              </a:solidFill>
            </a:endParaRPr>
          </a:p>
        </p:txBody>
      </p:sp>
      <p:cxnSp>
        <p:nvCxnSpPr>
          <p:cNvPr id="14" name="Straight Arrow Connector 13"/>
          <p:cNvCxnSpPr/>
          <p:nvPr/>
        </p:nvCxnSpPr>
        <p:spPr>
          <a:xfrm flipV="1">
            <a:off x="3373762" y="6228184"/>
            <a:ext cx="0" cy="36004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3373762" y="7164288"/>
            <a:ext cx="0" cy="432048"/>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3717032" y="6900258"/>
            <a:ext cx="360040" cy="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2636912" y="6900258"/>
            <a:ext cx="360040" cy="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3043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11364" y="395536"/>
            <a:ext cx="6172200" cy="960107"/>
          </a:xfrm>
        </p:spPr>
        <p:txBody>
          <a:bodyPr>
            <a:noAutofit/>
          </a:bodyPr>
          <a:lstStyle/>
          <a:p>
            <a:r>
              <a:rPr lang="es-ES" sz="2600" u="sng" dirty="0">
                <a:solidFill>
                  <a:schemeClr val="tx2"/>
                </a:solidFill>
              </a:rPr>
              <a:t>Nueva forma de cobrar la tarifa de WhatsApp: precios basados conversaciones (PBC) (1/2)</a:t>
            </a:r>
            <a:endParaRPr lang="en-IN" sz="2600" u="sng" dirty="0">
              <a:solidFill>
                <a:schemeClr val="tx2"/>
              </a:solidFill>
            </a:endParaRPr>
          </a:p>
        </p:txBody>
      </p:sp>
      <p:sp>
        <p:nvSpPr>
          <p:cNvPr id="7" name="TextBox 6"/>
          <p:cNvSpPr txBox="1"/>
          <p:nvPr/>
        </p:nvSpPr>
        <p:spPr>
          <a:xfrm>
            <a:off x="404664" y="1619672"/>
            <a:ext cx="6192687" cy="830997"/>
          </a:xfrm>
          <a:prstGeom prst="rect">
            <a:avLst/>
          </a:prstGeom>
          <a:noFill/>
        </p:spPr>
        <p:txBody>
          <a:bodyPr wrap="square" rtlCol="0">
            <a:spAutoFit/>
          </a:bodyPr>
          <a:lstStyle/>
          <a:p>
            <a:r>
              <a:rPr lang="es-ES" sz="1600" dirty="0">
                <a:solidFill>
                  <a:schemeClr val="tx2"/>
                </a:solidFill>
                <a:latin typeface="+mj-lt"/>
              </a:rPr>
              <a:t>En el modelo de precios basado en conversaciones, la tarifa de WhatsApp se decide en base a la combinación de - VENTANA ACTIVA + VENTANA DE CONVERSACIÓN</a:t>
            </a:r>
            <a:endParaRPr lang="en-US" sz="1600" dirty="0">
              <a:solidFill>
                <a:schemeClr val="tx2"/>
              </a:solidFill>
              <a:latin typeface="+mj-lt"/>
            </a:endParaRPr>
          </a:p>
        </p:txBody>
      </p:sp>
      <p:sp>
        <p:nvSpPr>
          <p:cNvPr id="8" name="Rectangle 7"/>
          <p:cNvSpPr/>
          <p:nvPr/>
        </p:nvSpPr>
        <p:spPr>
          <a:xfrm>
            <a:off x="224643" y="2771800"/>
            <a:ext cx="6336703" cy="5693866"/>
          </a:xfrm>
          <a:prstGeom prst="rect">
            <a:avLst/>
          </a:prstGeom>
          <a:ln>
            <a:noFill/>
          </a:ln>
        </p:spPr>
        <p:txBody>
          <a:bodyPr wrap="square">
            <a:spAutoFit/>
          </a:bodyPr>
          <a:lstStyle/>
          <a:p>
            <a:pPr algn="ctr"/>
            <a:r>
              <a:rPr lang="en-US" sz="2000" b="1" dirty="0">
                <a:solidFill>
                  <a:schemeClr val="tx2"/>
                </a:solidFill>
                <a:latin typeface="+mj-lt"/>
              </a:rPr>
              <a:t>Ventana </a:t>
            </a:r>
            <a:r>
              <a:rPr lang="en-US" sz="2000" b="1" dirty="0" err="1">
                <a:solidFill>
                  <a:schemeClr val="tx2"/>
                </a:solidFill>
                <a:latin typeface="+mj-lt"/>
              </a:rPr>
              <a:t>Activa</a:t>
            </a:r>
            <a:endParaRPr lang="en-US" sz="2000" b="1" dirty="0">
              <a:solidFill>
                <a:schemeClr val="tx2"/>
              </a:solidFill>
              <a:latin typeface="+mj-lt"/>
            </a:endParaRPr>
          </a:p>
          <a:p>
            <a:r>
              <a:rPr lang="es-ES" sz="1400" dirty="0">
                <a:solidFill>
                  <a:schemeClr val="tx2"/>
                </a:solidFill>
                <a:latin typeface="+mj-lt"/>
              </a:rPr>
              <a:t>Inicia a partir de la última respuesta del usuario, es una ventana móvil de 24 horas con la que WhatsApp decide CUÁNTO COBRAR y QUÉ TIPO DE MENSAJE PUEDE ENVIAR LA EMPRESA</a:t>
            </a:r>
          </a:p>
          <a:p>
            <a:r>
              <a:rPr lang="en-US" sz="1200" i="1" dirty="0">
                <a:solidFill>
                  <a:schemeClr val="tx2"/>
                </a:solidFill>
                <a:latin typeface="+mj-lt"/>
              </a:rPr>
              <a:t>(</a:t>
            </a:r>
            <a:r>
              <a:rPr lang="es-ES" sz="1200" i="1" dirty="0">
                <a:solidFill>
                  <a:schemeClr val="tx2"/>
                </a:solidFill>
                <a:latin typeface="+mj-lt"/>
              </a:rPr>
              <a:t>por ejemplo, si el usuario responde por última vez el día 1 a las 15:00, la ventana activa termina el día 2 a las 15:00, pero si el usuario vuelve a responder el día 1 a las 16:00, la ventana activa se extiende hasta el día 2 a las 16:00)</a:t>
            </a:r>
            <a:endParaRPr lang="en-US" sz="1200" i="1" dirty="0">
              <a:solidFill>
                <a:schemeClr val="tx2"/>
              </a:solidFill>
              <a:latin typeface="+mj-lt"/>
            </a:endParaRPr>
          </a:p>
          <a:p>
            <a:endParaRPr lang="en-US" sz="1400" dirty="0">
              <a:solidFill>
                <a:schemeClr val="tx2"/>
              </a:solidFill>
              <a:latin typeface="+mj-lt"/>
            </a:endParaRPr>
          </a:p>
          <a:p>
            <a:r>
              <a:rPr lang="en-US" sz="1400" b="1" dirty="0">
                <a:solidFill>
                  <a:schemeClr val="tx2"/>
                </a:solidFill>
                <a:latin typeface="+mj-lt"/>
              </a:rPr>
              <a:t>¿CUÁNTO COBRAR? </a:t>
            </a:r>
            <a:r>
              <a:rPr lang="en-US" sz="1400" dirty="0">
                <a:solidFill>
                  <a:schemeClr val="tx2"/>
                </a:solidFill>
                <a:latin typeface="+mj-lt"/>
              </a:rPr>
              <a:t>–  POR BIC (Business Initiated Conversation, o </a:t>
            </a:r>
            <a:r>
              <a:rPr lang="en-US" sz="1400" dirty="0" err="1">
                <a:solidFill>
                  <a:schemeClr val="tx2"/>
                </a:solidFill>
                <a:latin typeface="+mj-lt"/>
              </a:rPr>
              <a:t>Conversación</a:t>
            </a:r>
            <a:r>
              <a:rPr lang="en-US" sz="1400" dirty="0">
                <a:solidFill>
                  <a:schemeClr val="tx2"/>
                </a:solidFill>
                <a:latin typeface="+mj-lt"/>
              </a:rPr>
              <a:t> </a:t>
            </a:r>
            <a:r>
              <a:rPr lang="en-US" sz="1400" dirty="0" err="1">
                <a:solidFill>
                  <a:schemeClr val="tx2"/>
                </a:solidFill>
                <a:latin typeface="+mj-lt"/>
              </a:rPr>
              <a:t>Iniciada</a:t>
            </a:r>
            <a:r>
              <a:rPr lang="en-US" sz="1400" dirty="0">
                <a:solidFill>
                  <a:schemeClr val="tx2"/>
                </a:solidFill>
                <a:latin typeface="+mj-lt"/>
              </a:rPr>
              <a:t> por </a:t>
            </a:r>
            <a:r>
              <a:rPr lang="en-US" sz="1400" dirty="0" err="1">
                <a:solidFill>
                  <a:schemeClr val="tx2"/>
                </a:solidFill>
                <a:latin typeface="+mj-lt"/>
              </a:rPr>
              <a:t>el</a:t>
            </a:r>
            <a:r>
              <a:rPr lang="en-US" sz="1400" dirty="0">
                <a:solidFill>
                  <a:schemeClr val="tx2"/>
                </a:solidFill>
                <a:latin typeface="+mj-lt"/>
              </a:rPr>
              <a:t> </a:t>
            </a:r>
            <a:r>
              <a:rPr lang="en-US" sz="1400" dirty="0" err="1">
                <a:solidFill>
                  <a:schemeClr val="tx2"/>
                </a:solidFill>
                <a:latin typeface="+mj-lt"/>
              </a:rPr>
              <a:t>Negocio</a:t>
            </a:r>
            <a:r>
              <a:rPr lang="en-US" sz="1400" dirty="0">
                <a:solidFill>
                  <a:schemeClr val="tx2"/>
                </a:solidFill>
                <a:latin typeface="+mj-lt"/>
              </a:rPr>
              <a:t>) O UIC (User Initiated Conversation, o </a:t>
            </a:r>
            <a:r>
              <a:rPr lang="en-US" sz="1400" dirty="0" err="1">
                <a:solidFill>
                  <a:schemeClr val="tx2"/>
                </a:solidFill>
                <a:latin typeface="+mj-lt"/>
              </a:rPr>
              <a:t>Conversación</a:t>
            </a:r>
            <a:r>
              <a:rPr lang="en-US" sz="1400" dirty="0">
                <a:solidFill>
                  <a:schemeClr val="tx2"/>
                </a:solidFill>
                <a:latin typeface="+mj-lt"/>
              </a:rPr>
              <a:t> </a:t>
            </a:r>
            <a:r>
              <a:rPr lang="en-US" sz="1400" dirty="0" err="1">
                <a:solidFill>
                  <a:schemeClr val="tx2"/>
                </a:solidFill>
                <a:latin typeface="+mj-lt"/>
              </a:rPr>
              <a:t>iniciada</a:t>
            </a:r>
            <a:r>
              <a:rPr lang="en-US" sz="1400" dirty="0">
                <a:solidFill>
                  <a:schemeClr val="tx2"/>
                </a:solidFill>
                <a:latin typeface="+mj-lt"/>
              </a:rPr>
              <a:t> por </a:t>
            </a:r>
            <a:r>
              <a:rPr lang="en-US" sz="1400" dirty="0" err="1">
                <a:solidFill>
                  <a:schemeClr val="tx2"/>
                </a:solidFill>
                <a:latin typeface="+mj-lt"/>
              </a:rPr>
              <a:t>el</a:t>
            </a:r>
            <a:r>
              <a:rPr lang="en-US" sz="1400" dirty="0">
                <a:solidFill>
                  <a:schemeClr val="tx2"/>
                </a:solidFill>
                <a:latin typeface="+mj-lt"/>
              </a:rPr>
              <a:t> </a:t>
            </a:r>
            <a:r>
              <a:rPr lang="en-US" sz="1400" dirty="0" err="1">
                <a:solidFill>
                  <a:schemeClr val="tx2"/>
                </a:solidFill>
                <a:latin typeface="+mj-lt"/>
              </a:rPr>
              <a:t>usuario</a:t>
            </a:r>
            <a:r>
              <a:rPr lang="en-US" sz="1400" dirty="0">
                <a:solidFill>
                  <a:schemeClr val="tx2"/>
                </a:solidFill>
                <a:latin typeface="+mj-lt"/>
              </a:rPr>
              <a:t>)?</a:t>
            </a:r>
          </a:p>
          <a:p>
            <a:pPr marL="285750" indent="-285750">
              <a:buFont typeface="Arial" pitchFamily="34" charset="0"/>
              <a:buChar char="•"/>
            </a:pPr>
            <a:r>
              <a:rPr lang="en-US" sz="1400" dirty="0">
                <a:solidFill>
                  <a:schemeClr val="tx2"/>
                </a:solidFill>
                <a:latin typeface="+mj-lt"/>
              </a:rPr>
              <a:t>BIC y UIC </a:t>
            </a:r>
            <a:r>
              <a:rPr lang="es-ES" sz="1400" dirty="0">
                <a:solidFill>
                  <a:schemeClr val="tx2"/>
                </a:solidFill>
                <a:latin typeface="+mj-lt"/>
              </a:rPr>
              <a:t>se deciden en base a la ventana activa</a:t>
            </a:r>
            <a:endParaRPr lang="en-US" sz="1400" dirty="0">
              <a:solidFill>
                <a:schemeClr val="tx2"/>
              </a:solidFill>
              <a:latin typeface="+mj-lt"/>
            </a:endParaRPr>
          </a:p>
          <a:p>
            <a:pPr marL="285750" indent="-285750">
              <a:buFont typeface="Arial" pitchFamily="34" charset="0"/>
              <a:buChar char="•"/>
            </a:pPr>
            <a:r>
              <a:rPr lang="es-ES" sz="1400" dirty="0">
                <a:solidFill>
                  <a:schemeClr val="tx2"/>
                </a:solidFill>
                <a:latin typeface="+mj-lt"/>
              </a:rPr>
              <a:t>Conversación Iniciada por el Usuario NO significa que la sesión se inicie con el mensaje del usuario, sino que se inicia con la respuesta de la empresa al mismo.</a:t>
            </a:r>
          </a:p>
          <a:p>
            <a:pPr marL="285750" indent="-285750">
              <a:buFont typeface="Arial" pitchFamily="34" charset="0"/>
              <a:buChar char="•"/>
            </a:pPr>
            <a:r>
              <a:rPr lang="es-ES" sz="1400" dirty="0">
                <a:solidFill>
                  <a:schemeClr val="tx2"/>
                </a:solidFill>
                <a:latin typeface="+mj-lt"/>
              </a:rPr>
              <a:t>TARIFAS DE WHATSAPP : Tarifas diferenciadas  para BIC y UIC por país, aplicable en todos los países</a:t>
            </a:r>
          </a:p>
          <a:p>
            <a:endParaRPr lang="en-US" sz="1400" dirty="0">
              <a:solidFill>
                <a:schemeClr val="tx2"/>
              </a:solidFill>
              <a:latin typeface="+mj-lt"/>
            </a:endParaRPr>
          </a:p>
          <a:p>
            <a:r>
              <a:rPr lang="es-ES" sz="1400" dirty="0">
                <a:solidFill>
                  <a:schemeClr val="tx2"/>
                </a:solidFill>
                <a:latin typeface="+mj-lt"/>
              </a:rPr>
              <a:t>La tarifa de GUPSHUP  sigue aplicando a todos los mensajes a un costo de  0,001 USD por mensaje, tanto si se trata de una plantilla como de una sesión.</a:t>
            </a:r>
          </a:p>
          <a:p>
            <a:endParaRPr lang="en-US" sz="1400" dirty="0">
              <a:solidFill>
                <a:schemeClr val="tx2"/>
              </a:solidFill>
              <a:latin typeface="+mj-lt"/>
            </a:endParaRPr>
          </a:p>
          <a:p>
            <a:r>
              <a:rPr lang="es-ES" sz="1400" b="1" dirty="0">
                <a:solidFill>
                  <a:schemeClr val="tx2"/>
                </a:solidFill>
                <a:latin typeface="+mj-lt"/>
              </a:rPr>
              <a:t>¿QUÉ MENSAJES PUEDEN ENVIAR LAS EMPRESAS?</a:t>
            </a:r>
          </a:p>
          <a:p>
            <a:r>
              <a:rPr lang="es-ES" sz="1400" dirty="0">
                <a:solidFill>
                  <a:schemeClr val="tx2"/>
                </a:solidFill>
                <a:latin typeface="+mj-lt"/>
              </a:rPr>
              <a:t>Las mismas reglas de registro y plantilla preaprobada se aplican a las conversaciones iniciadas por las empresas </a:t>
            </a:r>
            <a:r>
              <a:rPr lang="en-US" sz="1400" dirty="0">
                <a:solidFill>
                  <a:schemeClr val="tx2"/>
                </a:solidFill>
                <a:latin typeface="+mj-lt"/>
              </a:rPr>
              <a:t> </a:t>
            </a:r>
          </a:p>
          <a:p>
            <a:pPr marL="285750" indent="-285750">
              <a:buFont typeface="Arial" pitchFamily="34" charset="0"/>
              <a:buChar char="•"/>
            </a:pPr>
            <a:r>
              <a:rPr lang="es-ES" sz="1400" dirty="0">
                <a:solidFill>
                  <a:schemeClr val="tx2"/>
                </a:solidFill>
                <a:latin typeface="+mj-lt"/>
              </a:rPr>
              <a:t>Las mismas reglas de usuario activo se aplican a cualquier mensaje dentro de conversaciones iniciadas por el negocio y  conversaciones iniciadas por el usuario (las empresas sólo pueden enviar texto libre si el usuario está activo)</a:t>
            </a:r>
          </a:p>
        </p:txBody>
      </p:sp>
    </p:spTree>
    <p:extLst>
      <p:ext uri="{BB962C8B-B14F-4D97-AF65-F5344CB8AC3E}">
        <p14:creationId xmlns:p14="http://schemas.microsoft.com/office/powerpoint/2010/main" val="1139507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8953" y="4860032"/>
            <a:ext cx="3644107" cy="3591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124744" y="8584703"/>
            <a:ext cx="4839991" cy="523220"/>
          </a:xfrm>
          <a:prstGeom prst="rect">
            <a:avLst/>
          </a:prstGeom>
        </p:spPr>
        <p:txBody>
          <a:bodyPr wrap="square">
            <a:spAutoFit/>
          </a:bodyPr>
          <a:lstStyle/>
          <a:p>
            <a:pPr algn="ctr"/>
            <a:r>
              <a:rPr lang="en-US" sz="1400" dirty="0" err="1">
                <a:solidFill>
                  <a:schemeClr val="tx2"/>
                </a:solidFill>
              </a:rPr>
              <a:t>Modelo</a:t>
            </a:r>
            <a:r>
              <a:rPr lang="en-US" sz="1400" dirty="0">
                <a:solidFill>
                  <a:schemeClr val="tx2"/>
                </a:solidFill>
              </a:rPr>
              <a:t> de </a:t>
            </a:r>
            <a:r>
              <a:rPr lang="en-US" sz="1400" dirty="0" err="1">
                <a:solidFill>
                  <a:schemeClr val="tx2"/>
                </a:solidFill>
              </a:rPr>
              <a:t>precio</a:t>
            </a:r>
            <a:r>
              <a:rPr lang="en-US" sz="1400" dirty="0">
                <a:solidFill>
                  <a:schemeClr val="tx2"/>
                </a:solidFill>
              </a:rPr>
              <a:t> </a:t>
            </a:r>
            <a:r>
              <a:rPr lang="en-US" sz="1400" dirty="0" err="1">
                <a:solidFill>
                  <a:schemeClr val="tx2"/>
                </a:solidFill>
              </a:rPr>
              <a:t>basado</a:t>
            </a:r>
            <a:r>
              <a:rPr lang="en-US" sz="1400" dirty="0">
                <a:solidFill>
                  <a:schemeClr val="tx2"/>
                </a:solidFill>
              </a:rPr>
              <a:t> </a:t>
            </a:r>
            <a:r>
              <a:rPr lang="en-US" sz="1400" dirty="0" err="1">
                <a:solidFill>
                  <a:schemeClr val="tx2"/>
                </a:solidFill>
              </a:rPr>
              <a:t>en</a:t>
            </a:r>
            <a:r>
              <a:rPr lang="en-US" sz="1400" dirty="0">
                <a:solidFill>
                  <a:schemeClr val="tx2"/>
                </a:solidFill>
              </a:rPr>
              <a:t> la </a:t>
            </a:r>
            <a:r>
              <a:rPr lang="en-US" sz="1400" dirty="0" err="1">
                <a:solidFill>
                  <a:schemeClr val="tx2"/>
                </a:solidFill>
              </a:rPr>
              <a:t>conversación</a:t>
            </a:r>
            <a:r>
              <a:rPr lang="en-US" sz="1400" dirty="0">
                <a:solidFill>
                  <a:schemeClr val="tx2"/>
                </a:solidFill>
              </a:rPr>
              <a:t> – </a:t>
            </a:r>
            <a:r>
              <a:rPr lang="en-US" sz="1400" dirty="0" err="1">
                <a:solidFill>
                  <a:schemeClr val="tx2"/>
                </a:solidFill>
              </a:rPr>
              <a:t>Basado</a:t>
            </a:r>
            <a:r>
              <a:rPr lang="en-US" sz="1400" dirty="0">
                <a:solidFill>
                  <a:schemeClr val="tx2"/>
                </a:solidFill>
              </a:rPr>
              <a:t> </a:t>
            </a:r>
            <a:r>
              <a:rPr lang="en-US" sz="1400" dirty="0" err="1">
                <a:solidFill>
                  <a:schemeClr val="tx2"/>
                </a:solidFill>
              </a:rPr>
              <a:t>en</a:t>
            </a:r>
            <a:r>
              <a:rPr lang="en-US" sz="1400" dirty="0">
                <a:solidFill>
                  <a:schemeClr val="tx2"/>
                </a:solidFill>
              </a:rPr>
              <a:t> </a:t>
            </a:r>
            <a:r>
              <a:rPr lang="en-US" sz="1400" dirty="0" err="1">
                <a:solidFill>
                  <a:schemeClr val="tx2"/>
                </a:solidFill>
              </a:rPr>
              <a:t>el</a:t>
            </a:r>
            <a:r>
              <a:rPr lang="en-US" sz="1400" dirty="0">
                <a:solidFill>
                  <a:schemeClr val="tx2"/>
                </a:solidFill>
              </a:rPr>
              <a:t> primer </a:t>
            </a:r>
            <a:r>
              <a:rPr lang="en-US" sz="1400" dirty="0" err="1">
                <a:solidFill>
                  <a:schemeClr val="tx2"/>
                </a:solidFill>
              </a:rPr>
              <a:t>mensaje</a:t>
            </a:r>
            <a:r>
              <a:rPr lang="en-US" sz="1400" dirty="0">
                <a:solidFill>
                  <a:schemeClr val="tx2"/>
                </a:solidFill>
              </a:rPr>
              <a:t> del </a:t>
            </a:r>
            <a:r>
              <a:rPr lang="en-US" sz="1400" dirty="0" err="1">
                <a:solidFill>
                  <a:schemeClr val="tx2"/>
                </a:solidFill>
              </a:rPr>
              <a:t>negocio</a:t>
            </a:r>
            <a:endParaRPr lang="en-IN" sz="1400" dirty="0">
              <a:solidFill>
                <a:schemeClr val="tx2"/>
              </a:solidFill>
            </a:endParaRPr>
          </a:p>
        </p:txBody>
      </p:sp>
      <p:sp>
        <p:nvSpPr>
          <p:cNvPr id="7" name="Title 1"/>
          <p:cNvSpPr txBox="1">
            <a:spLocks/>
          </p:cNvSpPr>
          <p:nvPr/>
        </p:nvSpPr>
        <p:spPr>
          <a:xfrm>
            <a:off x="411364" y="395536"/>
            <a:ext cx="6172200" cy="960107"/>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2500" u="sng" dirty="0">
                <a:solidFill>
                  <a:schemeClr val="tx2"/>
                </a:solidFill>
              </a:rPr>
              <a:t>Nueva forma de cobrar la tarifa de WhatsApp: precios basados en la conversación (PBC) (2/2)</a:t>
            </a:r>
            <a:endParaRPr lang="en-IN" sz="2500" u="sng" dirty="0">
              <a:solidFill>
                <a:schemeClr val="tx2"/>
              </a:solidFill>
            </a:endParaRPr>
          </a:p>
        </p:txBody>
      </p:sp>
      <p:sp>
        <p:nvSpPr>
          <p:cNvPr id="8" name="Rectangle 7"/>
          <p:cNvSpPr/>
          <p:nvPr/>
        </p:nvSpPr>
        <p:spPr>
          <a:xfrm>
            <a:off x="318869" y="1619672"/>
            <a:ext cx="6264695" cy="2923877"/>
          </a:xfrm>
          <a:prstGeom prst="rect">
            <a:avLst/>
          </a:prstGeom>
          <a:ln>
            <a:noFill/>
          </a:ln>
        </p:spPr>
        <p:txBody>
          <a:bodyPr wrap="square">
            <a:spAutoFit/>
          </a:bodyPr>
          <a:lstStyle/>
          <a:p>
            <a:pPr algn="ctr"/>
            <a:r>
              <a:rPr lang="en-US" b="1" dirty="0">
                <a:solidFill>
                  <a:schemeClr val="tx2"/>
                </a:solidFill>
                <a:latin typeface="+mj-lt"/>
              </a:rPr>
              <a:t>Ventana de </a:t>
            </a:r>
            <a:r>
              <a:rPr lang="en-US" dirty="0" err="1">
                <a:solidFill>
                  <a:schemeClr val="tx2"/>
                </a:solidFill>
                <a:effectLst>
                  <a:outerShdw blurRad="38100" dist="38100" dir="2700000" algn="tl">
                    <a:srgbClr val="000000">
                      <a:alpha val="43137"/>
                    </a:srgbClr>
                  </a:outerShdw>
                </a:effectLst>
                <a:latin typeface="+mj-lt"/>
              </a:rPr>
              <a:t>C</a:t>
            </a:r>
            <a:r>
              <a:rPr lang="en-US" b="1" dirty="0" err="1">
                <a:solidFill>
                  <a:schemeClr val="tx2"/>
                </a:solidFill>
                <a:latin typeface="+mj-lt"/>
              </a:rPr>
              <a:t>onversación</a:t>
            </a:r>
            <a:r>
              <a:rPr lang="en-US" b="1" dirty="0">
                <a:solidFill>
                  <a:schemeClr val="tx2"/>
                </a:solidFill>
                <a:latin typeface="+mj-lt"/>
              </a:rPr>
              <a:t>  </a:t>
            </a:r>
          </a:p>
          <a:p>
            <a:r>
              <a:rPr lang="es-ES" sz="1400" dirty="0">
                <a:solidFill>
                  <a:schemeClr val="tx2"/>
                </a:solidFill>
                <a:latin typeface="+mj-lt"/>
              </a:rPr>
              <a:t>Comienza a partir del primer mensaje de la empresa, es una ventana estática de 24 horas con la que WhatsApp decide CUÁNDO COMIENZA Y CUÁNDO TERMINA EL COBRO </a:t>
            </a:r>
            <a:r>
              <a:rPr lang="en-US" sz="1200" i="1" dirty="0">
                <a:solidFill>
                  <a:schemeClr val="tx2"/>
                </a:solidFill>
                <a:latin typeface="+mj-lt"/>
              </a:rPr>
              <a:t>(</a:t>
            </a:r>
            <a:r>
              <a:rPr lang="es-ES" sz="1200" i="1" dirty="0">
                <a:solidFill>
                  <a:schemeClr val="tx2"/>
                </a:solidFill>
                <a:latin typeface="+mj-lt"/>
              </a:rPr>
              <a:t>por ejemplo, del día 1, a las 15 horas, al día 2, a las 15 horas fijas)</a:t>
            </a:r>
            <a:endParaRPr lang="en-US" sz="1200" i="1" dirty="0">
              <a:solidFill>
                <a:schemeClr val="tx2"/>
              </a:solidFill>
              <a:latin typeface="+mj-lt"/>
            </a:endParaRPr>
          </a:p>
          <a:p>
            <a:endParaRPr lang="en-US" sz="1200" i="1" dirty="0">
              <a:solidFill>
                <a:schemeClr val="tx2"/>
              </a:solidFill>
              <a:latin typeface="+mj-lt"/>
            </a:endParaRPr>
          </a:p>
          <a:p>
            <a:r>
              <a:rPr lang="es-ES" sz="1400" dirty="0">
                <a:solidFill>
                  <a:schemeClr val="tx2"/>
                </a:solidFill>
                <a:latin typeface="+mj-lt"/>
              </a:rPr>
              <a:t>¿CUÁNDO EMPIEZA Y CUÁNDO TERMINA EL COBRO?</a:t>
            </a:r>
            <a:r>
              <a:rPr lang="en-US" sz="1400" dirty="0">
                <a:solidFill>
                  <a:schemeClr val="tx2"/>
                </a:solidFill>
                <a:latin typeface="+mj-lt"/>
              </a:rPr>
              <a:t> </a:t>
            </a:r>
          </a:p>
          <a:p>
            <a:pPr marL="285750" indent="-285750">
              <a:buFont typeface="Arial" pitchFamily="34" charset="0"/>
              <a:buChar char="•"/>
            </a:pPr>
            <a:r>
              <a:rPr lang="es-ES" sz="1400" dirty="0">
                <a:solidFill>
                  <a:schemeClr val="tx2"/>
                </a:solidFill>
                <a:latin typeface="+mj-lt"/>
              </a:rPr>
              <a:t>La sesión de conversación de 24 horas comienza a partir de la primera respuesta de la empresa</a:t>
            </a:r>
          </a:p>
          <a:p>
            <a:pPr marL="285750" indent="-285750">
              <a:buFont typeface="Arial" pitchFamily="34" charset="0"/>
              <a:buChar char="•"/>
            </a:pPr>
            <a:r>
              <a:rPr lang="es-ES" sz="1400" dirty="0">
                <a:solidFill>
                  <a:schemeClr val="tx2"/>
                </a:solidFill>
                <a:latin typeface="+mj-lt"/>
              </a:rPr>
              <a:t>El primer mensaje es cobrado por WhatsApp, no se cobran más mensajes en esta ventana de 24 horas (Gupshup, por su parte, cobra su tarifa actual por cada mensaje)</a:t>
            </a:r>
          </a:p>
          <a:p>
            <a:pPr marL="285750" indent="-285750">
              <a:buFont typeface="Arial" pitchFamily="34" charset="0"/>
              <a:buChar char="•"/>
            </a:pPr>
            <a:r>
              <a:rPr lang="es-ES" sz="1400" dirty="0">
                <a:solidFill>
                  <a:schemeClr val="tx2"/>
                </a:solidFill>
                <a:latin typeface="+mj-lt"/>
              </a:rPr>
              <a:t>La sesión se inicia con la entrega del primer mensaje enviado por la empresa, ya sea esta última o el usuario quien inicia la conversación</a:t>
            </a:r>
            <a:endParaRPr lang="en-US" sz="1400" dirty="0">
              <a:solidFill>
                <a:schemeClr val="tx2"/>
              </a:solidFill>
              <a:latin typeface="+mj-lt"/>
            </a:endParaRPr>
          </a:p>
        </p:txBody>
      </p:sp>
    </p:spTree>
    <p:extLst>
      <p:ext uri="{BB962C8B-B14F-4D97-AF65-F5344CB8AC3E}">
        <p14:creationId xmlns:p14="http://schemas.microsoft.com/office/powerpoint/2010/main" val="3067398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70989" y="0"/>
            <a:ext cx="6993396" cy="1524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2600" u="sng" dirty="0">
                <a:solidFill>
                  <a:schemeClr val="tx2"/>
                </a:solidFill>
              </a:rPr>
              <a:t>Ejemplos de la tarifa de WhatsApp y la tarifa de </a:t>
            </a:r>
            <a:r>
              <a:rPr lang="es-ES" sz="2600" u="sng" dirty="0" err="1">
                <a:solidFill>
                  <a:schemeClr val="tx2"/>
                </a:solidFill>
              </a:rPr>
              <a:t>Gupshup</a:t>
            </a:r>
            <a:endParaRPr lang="en-IN" sz="2600" u="sng" dirty="0">
              <a:solidFill>
                <a:schemeClr val="tx2"/>
              </a:solidFill>
            </a:endParaRPr>
          </a:p>
        </p:txBody>
      </p:sp>
      <p:sp>
        <p:nvSpPr>
          <p:cNvPr id="9" name="TextBox 8"/>
          <p:cNvSpPr txBox="1"/>
          <p:nvPr/>
        </p:nvSpPr>
        <p:spPr>
          <a:xfrm>
            <a:off x="251324" y="1154760"/>
            <a:ext cx="2980478" cy="646331"/>
          </a:xfrm>
          <a:prstGeom prst="rect">
            <a:avLst/>
          </a:prstGeom>
          <a:noFill/>
        </p:spPr>
        <p:txBody>
          <a:bodyPr wrap="square" rtlCol="0">
            <a:spAutoFit/>
          </a:bodyPr>
          <a:lstStyle/>
          <a:p>
            <a:pPr algn="ctr"/>
            <a:r>
              <a:rPr lang="en-US" sz="1200" dirty="0">
                <a:latin typeface="+mj-lt"/>
              </a:rPr>
              <a:t>INICIADA POR EL NEGOCIO (BIC)</a:t>
            </a:r>
          </a:p>
          <a:p>
            <a:pPr algn="ctr"/>
            <a:r>
              <a:rPr lang="es-ES" sz="1200" dirty="0">
                <a:latin typeface="+mj-lt"/>
              </a:rPr>
              <a:t>Cuando el usuario no está activo en las últimas 24 horas</a:t>
            </a:r>
            <a:endParaRPr lang="en-US" sz="1200" dirty="0">
              <a:latin typeface="+mj-lt"/>
            </a:endParaRPr>
          </a:p>
        </p:txBody>
      </p:sp>
      <p:pic>
        <p:nvPicPr>
          <p:cNvPr id="10" name="Picture 9">
            <a:extLst>
              <a:ext uri="{FF2B5EF4-FFF2-40B4-BE49-F238E27FC236}">
                <a16:creationId xmlns:a16="http://schemas.microsoft.com/office/drawing/2014/main" id="{80CC54E0-A612-44E5-B34C-E6AEFABF368B}"/>
              </a:ext>
            </a:extLst>
          </p:cNvPr>
          <p:cNvPicPr>
            <a:picLocks noChangeAspect="1"/>
          </p:cNvPicPr>
          <p:nvPr/>
        </p:nvPicPr>
        <p:blipFill>
          <a:blip r:embed="rId2"/>
          <a:stretch>
            <a:fillRect/>
          </a:stretch>
        </p:blipFill>
        <p:spPr>
          <a:xfrm>
            <a:off x="251324" y="1785610"/>
            <a:ext cx="3097254" cy="2737265"/>
          </a:xfrm>
          <a:prstGeom prst="rect">
            <a:avLst/>
          </a:prstGeom>
        </p:spPr>
      </p:pic>
      <p:sp>
        <p:nvSpPr>
          <p:cNvPr id="28" name="TextBox 27"/>
          <p:cNvSpPr txBox="1"/>
          <p:nvPr/>
        </p:nvSpPr>
        <p:spPr>
          <a:xfrm>
            <a:off x="505279" y="4650941"/>
            <a:ext cx="2342534" cy="600164"/>
          </a:xfrm>
          <a:prstGeom prst="rect">
            <a:avLst/>
          </a:prstGeom>
          <a:solidFill>
            <a:schemeClr val="bg1"/>
          </a:solidFill>
          <a:ln>
            <a:solidFill>
              <a:srgbClr val="FFFF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ES" sz="1100" dirty="0">
                <a:solidFill>
                  <a:schemeClr val="tx1"/>
                </a:solidFill>
                <a:latin typeface="+mj-lt"/>
              </a:rPr>
              <a:t>Si la empresa envía más mensajes después de las 13:05 del segundo día, sin que el usuario responda</a:t>
            </a:r>
            <a:endParaRPr lang="en-US" sz="1100" dirty="0">
              <a:solidFill>
                <a:schemeClr val="tx1"/>
              </a:solidFill>
              <a:latin typeface="+mj-lt"/>
            </a:endParaRPr>
          </a:p>
        </p:txBody>
      </p:sp>
      <p:grpSp>
        <p:nvGrpSpPr>
          <p:cNvPr id="38" name="Group 37"/>
          <p:cNvGrpSpPr/>
          <p:nvPr/>
        </p:nvGrpSpPr>
        <p:grpSpPr>
          <a:xfrm>
            <a:off x="3668843" y="1766187"/>
            <a:ext cx="3117594" cy="2736225"/>
            <a:chOff x="4932040" y="2669356"/>
            <a:chExt cx="3396656" cy="2587484"/>
          </a:xfrm>
        </p:grpSpPr>
        <p:pic>
          <p:nvPicPr>
            <p:cNvPr id="8" name="Picture 2">
              <a:extLst>
                <a:ext uri="{FF2B5EF4-FFF2-40B4-BE49-F238E27FC236}">
                  <a16:creationId xmlns:a16="http://schemas.microsoft.com/office/drawing/2014/main" id="{B44EDADF-542C-4C98-9AF2-C95E4E2CBB8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8467"/>
            <a:stretch/>
          </p:blipFill>
          <p:spPr bwMode="auto">
            <a:xfrm>
              <a:off x="4932040" y="2669356"/>
              <a:ext cx="3396656" cy="2587484"/>
            </a:xfrm>
            <a:prstGeom prst="rect">
              <a:avLst/>
            </a:prstGeom>
            <a:noFill/>
            <a:extLst>
              <a:ext uri="{909E8E84-426E-40DD-AFC4-6F175D3DCCD1}">
                <a14:hiddenFill xmlns:a14="http://schemas.microsoft.com/office/drawing/2010/main">
                  <a:solidFill>
                    <a:srgbClr val="FFFFFF"/>
                  </a:solidFill>
                </a14:hiddenFill>
              </a:ext>
            </a:extLst>
          </p:spPr>
        </p:pic>
        <p:sp>
          <p:nvSpPr>
            <p:cNvPr id="27" name="Rectangle 26"/>
            <p:cNvSpPr/>
            <p:nvPr/>
          </p:nvSpPr>
          <p:spPr>
            <a:xfrm>
              <a:off x="6923181" y="4976571"/>
              <a:ext cx="720080" cy="212574"/>
            </a:xfrm>
            <a:prstGeom prst="rect">
              <a:avLst/>
            </a:prstGeom>
            <a:solidFill>
              <a:srgbClr val="DEF3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lumMod val="50000"/>
                      <a:lumOff val="50000"/>
                    </a:schemeClr>
                  </a:solidFill>
                </a:rPr>
                <a:t>1:37 PM</a:t>
              </a:r>
              <a:endParaRPr lang="en-IN" sz="800" dirty="0">
                <a:solidFill>
                  <a:schemeClr val="tx1">
                    <a:lumMod val="50000"/>
                    <a:lumOff val="50000"/>
                  </a:schemeClr>
                </a:solidFill>
              </a:endParaRPr>
            </a:p>
          </p:txBody>
        </p:sp>
      </p:grpSp>
      <p:cxnSp>
        <p:nvCxnSpPr>
          <p:cNvPr id="22" name="Straight Connector 21"/>
          <p:cNvCxnSpPr/>
          <p:nvPr/>
        </p:nvCxnSpPr>
        <p:spPr>
          <a:xfrm>
            <a:off x="5080061" y="4257178"/>
            <a:ext cx="827523" cy="305148"/>
          </a:xfrm>
          <a:prstGeom prst="line">
            <a:avLst/>
          </a:prstGeom>
          <a:ln>
            <a:solidFill>
              <a:srgbClr val="92D050"/>
            </a:solidFill>
            <a:headEnd type="oval" w="med" len="med"/>
            <a:tailEnd type="oval" w="med" len="med"/>
          </a:ln>
        </p:spPr>
        <p:style>
          <a:lnRef idx="1">
            <a:schemeClr val="accent3"/>
          </a:lnRef>
          <a:fillRef idx="0">
            <a:schemeClr val="accent3"/>
          </a:fillRef>
          <a:effectRef idx="0">
            <a:schemeClr val="accent3"/>
          </a:effectRef>
          <a:fontRef idx="minor">
            <a:schemeClr val="tx1"/>
          </a:fontRef>
        </p:style>
      </p:cxnSp>
      <p:sp>
        <p:nvSpPr>
          <p:cNvPr id="3" name="Rounded Rectangle 2"/>
          <p:cNvSpPr/>
          <p:nvPr/>
        </p:nvSpPr>
        <p:spPr>
          <a:xfrm>
            <a:off x="2852200" y="3010657"/>
            <a:ext cx="720080" cy="660952"/>
          </a:xfrm>
          <a:prstGeom prst="roundRect">
            <a:avLst/>
          </a:prstGeom>
          <a:solidFill>
            <a:schemeClr val="bg1">
              <a:lumMod val="8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lumMod val="50000"/>
                    <a:lumOff val="50000"/>
                  </a:schemeClr>
                </a:solidFill>
              </a:rPr>
              <a:t>Fee :</a:t>
            </a:r>
          </a:p>
          <a:p>
            <a:r>
              <a:rPr lang="en-US" sz="1100" dirty="0">
                <a:solidFill>
                  <a:schemeClr val="tx1"/>
                </a:solidFill>
              </a:rPr>
              <a:t> </a:t>
            </a:r>
          </a:p>
          <a:p>
            <a:endParaRPr lang="en-US" sz="1100" dirty="0">
              <a:solidFill>
                <a:schemeClr val="tx1"/>
              </a:solidFill>
            </a:endParaRPr>
          </a:p>
          <a:p>
            <a:r>
              <a:rPr lang="en-US" sz="800" i="1" dirty="0">
                <a:solidFill>
                  <a:schemeClr val="tx1">
                    <a:lumMod val="50000"/>
                    <a:lumOff val="50000"/>
                  </a:schemeClr>
                </a:solidFill>
              </a:rPr>
              <a:t>BIC</a:t>
            </a:r>
            <a:endParaRPr lang="en-IN" sz="800" i="1" dirty="0">
              <a:solidFill>
                <a:schemeClr val="tx1">
                  <a:lumMod val="50000"/>
                  <a:lumOff val="50000"/>
                </a:schemeClr>
              </a:solidFill>
            </a:endParaRPr>
          </a:p>
        </p:txBody>
      </p:sp>
      <p:pic>
        <p:nvPicPr>
          <p:cNvPr id="12" name="Picture 4" descr="C:\Users\Divya\AppData\Local\Microsoft\Windows\INetCache\IE\M4WS5R3M\WhatsApp.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9814" y="3220450"/>
            <a:ext cx="291150" cy="28260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logo type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31802" y="3228538"/>
            <a:ext cx="280435" cy="299055"/>
          </a:xfrm>
          <a:prstGeom prst="rect">
            <a:avLst/>
          </a:prstGeom>
          <a:noFill/>
          <a:extLst>
            <a:ext uri="{909E8E84-426E-40DD-AFC4-6F175D3DCCD1}">
              <a14:hiddenFill xmlns:a14="http://schemas.microsoft.com/office/drawing/2010/main">
                <a:solidFill>
                  <a:srgbClr val="FFFFFF"/>
                </a:solidFill>
              </a14:hiddenFill>
            </a:ext>
          </a:extLst>
        </p:spPr>
      </p:pic>
      <p:sp>
        <p:nvSpPr>
          <p:cNvPr id="48" name="Rounded Rectangle 47"/>
          <p:cNvSpPr/>
          <p:nvPr/>
        </p:nvSpPr>
        <p:spPr>
          <a:xfrm>
            <a:off x="2859025" y="3906643"/>
            <a:ext cx="720080" cy="701070"/>
          </a:xfrm>
          <a:prstGeom prst="roundRect">
            <a:avLst/>
          </a:prstGeom>
          <a:solidFill>
            <a:schemeClr val="bg1">
              <a:lumMod val="8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lumMod val="50000"/>
                    <a:lumOff val="50000"/>
                  </a:schemeClr>
                </a:solidFill>
              </a:rPr>
              <a:t>Fee :</a:t>
            </a:r>
          </a:p>
          <a:p>
            <a:r>
              <a:rPr lang="en-US" sz="1100" dirty="0">
                <a:solidFill>
                  <a:schemeClr val="tx1"/>
                </a:solidFill>
              </a:rPr>
              <a:t> </a:t>
            </a:r>
          </a:p>
          <a:p>
            <a:endParaRPr lang="en-US" sz="1100" dirty="0">
              <a:solidFill>
                <a:schemeClr val="tx1"/>
              </a:solidFill>
            </a:endParaRPr>
          </a:p>
          <a:p>
            <a:r>
              <a:rPr lang="en-US" sz="800" i="1" dirty="0">
                <a:solidFill>
                  <a:schemeClr val="tx1">
                    <a:lumMod val="50000"/>
                    <a:lumOff val="50000"/>
                  </a:schemeClr>
                </a:solidFill>
              </a:rPr>
              <a:t>BIC</a:t>
            </a:r>
            <a:endParaRPr lang="en-IN" sz="800" i="1" dirty="0">
              <a:solidFill>
                <a:schemeClr val="tx1">
                  <a:lumMod val="50000"/>
                  <a:lumOff val="50000"/>
                </a:schemeClr>
              </a:solidFill>
            </a:endParaRPr>
          </a:p>
        </p:txBody>
      </p:sp>
      <p:pic>
        <p:nvPicPr>
          <p:cNvPr id="49" name="Picture 4" descr="C:\Users\Divya\AppData\Local\Microsoft\Windows\INetCache\IE\M4WS5R3M\WhatsApp.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26639" y="4116436"/>
            <a:ext cx="291150" cy="282609"/>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2" descr="logo type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38627" y="4124524"/>
            <a:ext cx="280435" cy="299055"/>
          </a:xfrm>
          <a:prstGeom prst="rect">
            <a:avLst/>
          </a:prstGeom>
          <a:noFill/>
          <a:extLst>
            <a:ext uri="{909E8E84-426E-40DD-AFC4-6F175D3DCCD1}">
              <a14:hiddenFill xmlns:a14="http://schemas.microsoft.com/office/drawing/2010/main">
                <a:solidFill>
                  <a:srgbClr val="FFFFFF"/>
                </a:solidFill>
              </a14:hiddenFill>
            </a:ext>
          </a:extLst>
        </p:spPr>
      </p:pic>
      <p:sp>
        <p:nvSpPr>
          <p:cNvPr id="51" name="Rounded Rectangle 50"/>
          <p:cNvSpPr/>
          <p:nvPr/>
        </p:nvSpPr>
        <p:spPr>
          <a:xfrm>
            <a:off x="2817579" y="4973983"/>
            <a:ext cx="720080" cy="661937"/>
          </a:xfrm>
          <a:prstGeom prst="roundRect">
            <a:avLst/>
          </a:prstGeom>
          <a:solidFill>
            <a:schemeClr val="bg1">
              <a:lumMod val="8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lumMod val="50000"/>
                    <a:lumOff val="50000"/>
                  </a:schemeClr>
                </a:solidFill>
              </a:rPr>
              <a:t>Fee :</a:t>
            </a:r>
          </a:p>
          <a:p>
            <a:r>
              <a:rPr lang="en-US" sz="1100" dirty="0">
                <a:solidFill>
                  <a:schemeClr val="tx1"/>
                </a:solidFill>
              </a:rPr>
              <a:t> </a:t>
            </a:r>
          </a:p>
          <a:p>
            <a:endParaRPr lang="en-US" sz="1100" dirty="0">
              <a:solidFill>
                <a:schemeClr val="tx1"/>
              </a:solidFill>
            </a:endParaRPr>
          </a:p>
          <a:p>
            <a:r>
              <a:rPr lang="en-US" sz="800" i="1" dirty="0">
                <a:solidFill>
                  <a:schemeClr val="tx1">
                    <a:lumMod val="50000"/>
                    <a:lumOff val="50000"/>
                  </a:schemeClr>
                </a:solidFill>
              </a:rPr>
              <a:t>BIC</a:t>
            </a:r>
            <a:endParaRPr lang="en-IN" sz="800" i="1" dirty="0">
              <a:solidFill>
                <a:schemeClr val="tx1">
                  <a:lumMod val="50000"/>
                  <a:lumOff val="50000"/>
                </a:schemeClr>
              </a:solidFill>
            </a:endParaRPr>
          </a:p>
        </p:txBody>
      </p:sp>
      <p:pic>
        <p:nvPicPr>
          <p:cNvPr id="52" name="Picture 4" descr="C:\Users\Divya\AppData\Local\Microsoft\Windows\INetCache\IE\M4WS5R3M\WhatsApp.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5193" y="5183777"/>
            <a:ext cx="291150" cy="282609"/>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2" descr="logo type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97181" y="5191865"/>
            <a:ext cx="280435" cy="299055"/>
          </a:xfrm>
          <a:prstGeom prst="rect">
            <a:avLst/>
          </a:prstGeom>
          <a:noFill/>
          <a:extLst>
            <a:ext uri="{909E8E84-426E-40DD-AFC4-6F175D3DCCD1}">
              <a14:hiddenFill xmlns:a14="http://schemas.microsoft.com/office/drawing/2010/main">
                <a:solidFill>
                  <a:srgbClr val="FFFFFF"/>
                </a:solidFill>
              </a14:hiddenFill>
            </a:ext>
          </a:extLst>
        </p:spPr>
      </p:pic>
      <p:sp>
        <p:nvSpPr>
          <p:cNvPr id="54" name="TextBox 53"/>
          <p:cNvSpPr txBox="1"/>
          <p:nvPr/>
        </p:nvSpPr>
        <p:spPr>
          <a:xfrm>
            <a:off x="479624" y="5635921"/>
            <a:ext cx="2342534" cy="600164"/>
          </a:xfrm>
          <a:prstGeom prst="rect">
            <a:avLst/>
          </a:prstGeom>
          <a:solidFill>
            <a:schemeClr val="bg1"/>
          </a:solidFill>
          <a:ln>
            <a:solidFill>
              <a:srgbClr val="FFFF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ES" sz="1100" dirty="0">
                <a:solidFill>
                  <a:schemeClr val="tx1"/>
                </a:solidFill>
                <a:latin typeface="+mj-lt"/>
              </a:rPr>
              <a:t>Si la empresa envía más mensajes después </a:t>
            </a:r>
            <a:r>
              <a:rPr lang="es-ES" sz="1100" dirty="0">
                <a:solidFill>
                  <a:schemeClr val="tx1"/>
                </a:solidFill>
              </a:rPr>
              <a:t>de las 13:05 del segundo día</a:t>
            </a:r>
            <a:r>
              <a:rPr lang="es-ES" sz="1100" dirty="0">
                <a:solidFill>
                  <a:schemeClr val="tx1"/>
                </a:solidFill>
                <a:latin typeface="+mj-lt"/>
              </a:rPr>
              <a:t>, y si el usuario estaba activo</a:t>
            </a:r>
            <a:endParaRPr lang="en-US" sz="1100" dirty="0">
              <a:solidFill>
                <a:schemeClr val="tx1"/>
              </a:solidFill>
              <a:latin typeface="+mj-lt"/>
            </a:endParaRPr>
          </a:p>
        </p:txBody>
      </p:sp>
      <p:sp>
        <p:nvSpPr>
          <p:cNvPr id="55" name="Rounded Rectangle 54"/>
          <p:cNvSpPr/>
          <p:nvPr/>
        </p:nvSpPr>
        <p:spPr>
          <a:xfrm>
            <a:off x="2791924" y="5958963"/>
            <a:ext cx="720080" cy="664973"/>
          </a:xfrm>
          <a:prstGeom prst="roundRect">
            <a:avLst/>
          </a:prstGeom>
          <a:solidFill>
            <a:schemeClr val="bg1">
              <a:lumMod val="8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lumMod val="50000"/>
                    <a:lumOff val="50000"/>
                  </a:schemeClr>
                </a:solidFill>
              </a:rPr>
              <a:t>Fee :</a:t>
            </a:r>
          </a:p>
          <a:p>
            <a:r>
              <a:rPr lang="en-US" sz="1100" dirty="0">
                <a:solidFill>
                  <a:schemeClr val="tx1"/>
                </a:solidFill>
              </a:rPr>
              <a:t> </a:t>
            </a:r>
          </a:p>
          <a:p>
            <a:endParaRPr lang="en-US" sz="1100" dirty="0">
              <a:solidFill>
                <a:schemeClr val="tx1"/>
              </a:solidFill>
            </a:endParaRPr>
          </a:p>
          <a:p>
            <a:r>
              <a:rPr lang="en-US" sz="800" i="1" dirty="0">
                <a:solidFill>
                  <a:schemeClr val="tx1">
                    <a:lumMod val="50000"/>
                    <a:lumOff val="50000"/>
                  </a:schemeClr>
                </a:solidFill>
              </a:rPr>
              <a:t>UIC</a:t>
            </a:r>
            <a:endParaRPr lang="en-IN" sz="800" i="1" dirty="0">
              <a:solidFill>
                <a:schemeClr val="tx1">
                  <a:lumMod val="50000"/>
                  <a:lumOff val="50000"/>
                </a:schemeClr>
              </a:solidFill>
            </a:endParaRPr>
          </a:p>
        </p:txBody>
      </p:sp>
      <p:pic>
        <p:nvPicPr>
          <p:cNvPr id="56" name="Picture 4" descr="C:\Users\Divya\AppData\Local\Microsoft\Windows\INetCache\IE\M4WS5R3M\WhatsApp.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59538" y="6168757"/>
            <a:ext cx="291150" cy="28260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2" descr="logo type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71526" y="6176845"/>
            <a:ext cx="280435" cy="299055"/>
          </a:xfrm>
          <a:prstGeom prst="rect">
            <a:avLst/>
          </a:prstGeom>
          <a:noFill/>
          <a:extLst>
            <a:ext uri="{909E8E84-426E-40DD-AFC4-6F175D3DCCD1}">
              <a14:hiddenFill xmlns:a14="http://schemas.microsoft.com/office/drawing/2010/main">
                <a:solidFill>
                  <a:srgbClr val="FFFFFF"/>
                </a:solidFill>
              </a14:hiddenFill>
            </a:ext>
          </a:extLst>
        </p:spPr>
      </p:pic>
      <p:sp>
        <p:nvSpPr>
          <p:cNvPr id="62" name="Rounded Rectangle 61"/>
          <p:cNvSpPr/>
          <p:nvPr/>
        </p:nvSpPr>
        <p:spPr>
          <a:xfrm>
            <a:off x="6016165" y="2350577"/>
            <a:ext cx="720080" cy="456936"/>
          </a:xfrm>
          <a:prstGeom prst="roundRect">
            <a:avLst/>
          </a:prstGeom>
          <a:solidFill>
            <a:schemeClr val="bg1">
              <a:lumMod val="8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lumMod val="50000"/>
                    <a:lumOff val="50000"/>
                  </a:schemeClr>
                </a:solidFill>
              </a:rPr>
              <a:t>Fee :</a:t>
            </a:r>
          </a:p>
          <a:p>
            <a:r>
              <a:rPr lang="en-US" sz="1100" dirty="0">
                <a:solidFill>
                  <a:schemeClr val="tx1"/>
                </a:solidFill>
              </a:rPr>
              <a:t> </a:t>
            </a:r>
          </a:p>
          <a:p>
            <a:endParaRPr lang="en-US" sz="1100" dirty="0">
              <a:solidFill>
                <a:schemeClr val="tx1"/>
              </a:solidFill>
            </a:endParaRPr>
          </a:p>
        </p:txBody>
      </p:sp>
      <p:pic>
        <p:nvPicPr>
          <p:cNvPr id="64" name="Picture 2" descr="logo type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37226" y="2508456"/>
            <a:ext cx="280435" cy="299055"/>
          </a:xfrm>
          <a:prstGeom prst="rect">
            <a:avLst/>
          </a:prstGeom>
          <a:noFill/>
          <a:extLst>
            <a:ext uri="{909E8E84-426E-40DD-AFC4-6F175D3DCCD1}">
              <a14:hiddenFill xmlns:a14="http://schemas.microsoft.com/office/drawing/2010/main">
                <a:solidFill>
                  <a:srgbClr val="FFFFFF"/>
                </a:solidFill>
              </a14:hiddenFill>
            </a:ext>
          </a:extLst>
        </p:spPr>
      </p:pic>
      <p:sp>
        <p:nvSpPr>
          <p:cNvPr id="65" name="Rounded Rectangle 64"/>
          <p:cNvSpPr/>
          <p:nvPr/>
        </p:nvSpPr>
        <p:spPr>
          <a:xfrm>
            <a:off x="5987189" y="3625432"/>
            <a:ext cx="720080" cy="661937"/>
          </a:xfrm>
          <a:prstGeom prst="roundRect">
            <a:avLst/>
          </a:prstGeom>
          <a:solidFill>
            <a:schemeClr val="bg1">
              <a:lumMod val="8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lumMod val="50000"/>
                    <a:lumOff val="50000"/>
                  </a:schemeClr>
                </a:solidFill>
              </a:rPr>
              <a:t>Fee :</a:t>
            </a:r>
          </a:p>
          <a:p>
            <a:r>
              <a:rPr lang="en-US" sz="1100" dirty="0">
                <a:solidFill>
                  <a:schemeClr val="tx1"/>
                </a:solidFill>
              </a:rPr>
              <a:t> </a:t>
            </a:r>
          </a:p>
          <a:p>
            <a:endParaRPr lang="en-US" sz="1100" dirty="0">
              <a:solidFill>
                <a:schemeClr val="tx1"/>
              </a:solidFill>
            </a:endParaRPr>
          </a:p>
          <a:p>
            <a:r>
              <a:rPr lang="en-US" sz="800" i="1" dirty="0">
                <a:solidFill>
                  <a:schemeClr val="tx1">
                    <a:lumMod val="50000"/>
                    <a:lumOff val="50000"/>
                  </a:schemeClr>
                </a:solidFill>
              </a:rPr>
              <a:t>UIC</a:t>
            </a:r>
            <a:endParaRPr lang="en-IN" sz="800" i="1" dirty="0">
              <a:solidFill>
                <a:schemeClr val="tx1">
                  <a:lumMod val="50000"/>
                  <a:lumOff val="50000"/>
                </a:schemeClr>
              </a:solidFill>
            </a:endParaRPr>
          </a:p>
        </p:txBody>
      </p:sp>
      <p:pic>
        <p:nvPicPr>
          <p:cNvPr id="66" name="Picture 4" descr="C:\Users\Divya\AppData\Local\Microsoft\Windows\INetCache\IE\M4WS5R3M\WhatsApp.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54803" y="3835226"/>
            <a:ext cx="291150" cy="282609"/>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2" descr="logo type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66791" y="3843314"/>
            <a:ext cx="280435" cy="299055"/>
          </a:xfrm>
          <a:prstGeom prst="rect">
            <a:avLst/>
          </a:prstGeom>
          <a:noFill/>
          <a:extLst>
            <a:ext uri="{909E8E84-426E-40DD-AFC4-6F175D3DCCD1}">
              <a14:hiddenFill xmlns:a14="http://schemas.microsoft.com/office/drawing/2010/main">
                <a:solidFill>
                  <a:srgbClr val="FFFFFF"/>
                </a:solidFill>
              </a14:hiddenFill>
            </a:ext>
          </a:extLst>
        </p:spPr>
      </p:pic>
      <p:sp>
        <p:nvSpPr>
          <p:cNvPr id="71" name="Rounded Rectangle 70"/>
          <p:cNvSpPr/>
          <p:nvPr/>
        </p:nvSpPr>
        <p:spPr>
          <a:xfrm>
            <a:off x="5927146" y="4379245"/>
            <a:ext cx="720080" cy="456936"/>
          </a:xfrm>
          <a:prstGeom prst="roundRect">
            <a:avLst/>
          </a:prstGeom>
          <a:solidFill>
            <a:schemeClr val="bg1">
              <a:lumMod val="8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lumMod val="50000"/>
                    <a:lumOff val="50000"/>
                  </a:schemeClr>
                </a:solidFill>
              </a:rPr>
              <a:t>Fee :</a:t>
            </a:r>
          </a:p>
          <a:p>
            <a:r>
              <a:rPr lang="en-US" sz="1100" dirty="0">
                <a:solidFill>
                  <a:schemeClr val="tx1"/>
                </a:solidFill>
              </a:rPr>
              <a:t> </a:t>
            </a:r>
          </a:p>
          <a:p>
            <a:endParaRPr lang="en-US" sz="1100" dirty="0">
              <a:solidFill>
                <a:schemeClr val="tx1"/>
              </a:solidFill>
            </a:endParaRPr>
          </a:p>
        </p:txBody>
      </p:sp>
      <p:pic>
        <p:nvPicPr>
          <p:cNvPr id="72" name="Picture 2" descr="logo type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48207" y="4537124"/>
            <a:ext cx="280435" cy="299055"/>
          </a:xfrm>
          <a:prstGeom prst="rect">
            <a:avLst/>
          </a:prstGeom>
          <a:noFill/>
          <a:extLst>
            <a:ext uri="{909E8E84-426E-40DD-AFC4-6F175D3DCCD1}">
              <a14:hiddenFill xmlns:a14="http://schemas.microsoft.com/office/drawing/2010/main">
                <a:solidFill>
                  <a:srgbClr val="FFFFFF"/>
                </a:solidFill>
              </a14:hiddenFill>
            </a:ext>
          </a:extLst>
        </p:spPr>
      </p:pic>
      <p:sp>
        <p:nvSpPr>
          <p:cNvPr id="73" name="TextBox 72"/>
          <p:cNvSpPr txBox="1"/>
          <p:nvPr/>
        </p:nvSpPr>
        <p:spPr>
          <a:xfrm>
            <a:off x="3812896" y="4964775"/>
            <a:ext cx="2342534" cy="430887"/>
          </a:xfrm>
          <a:prstGeom prst="rect">
            <a:avLst/>
          </a:prstGeom>
          <a:solidFill>
            <a:schemeClr val="bg1"/>
          </a:solidFill>
          <a:ln>
            <a:solidFill>
              <a:srgbClr val="FFFF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ES" sz="1100" dirty="0">
                <a:solidFill>
                  <a:schemeClr val="tx1"/>
                </a:solidFill>
                <a:latin typeface="+mj-lt"/>
              </a:rPr>
              <a:t>Si el negocio envía otro mensaje antes de la 1:13PM del segundo día</a:t>
            </a:r>
            <a:endParaRPr lang="en-US" sz="1100" strike="sngStrike" dirty="0">
              <a:solidFill>
                <a:schemeClr val="tx1"/>
              </a:solidFill>
              <a:latin typeface="+mj-lt"/>
            </a:endParaRPr>
          </a:p>
        </p:txBody>
      </p:sp>
      <p:sp>
        <p:nvSpPr>
          <p:cNvPr id="77" name="TextBox 76"/>
          <p:cNvSpPr txBox="1"/>
          <p:nvPr/>
        </p:nvSpPr>
        <p:spPr>
          <a:xfrm>
            <a:off x="3812896" y="6066808"/>
            <a:ext cx="2342534" cy="769441"/>
          </a:xfrm>
          <a:prstGeom prst="rect">
            <a:avLst/>
          </a:prstGeom>
          <a:solidFill>
            <a:schemeClr val="bg1"/>
          </a:solidFill>
          <a:ln>
            <a:solidFill>
              <a:srgbClr val="FFFF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ES" sz="1100" dirty="0">
                <a:solidFill>
                  <a:schemeClr val="tx1"/>
                </a:solidFill>
                <a:latin typeface="+mj-lt"/>
              </a:rPr>
              <a:t>Si el negocio envía otro mensaje entre la 1:13PM y la 1:37PM del segundo día (considere que el usuario envió el último mensaje a la 1:37PM)</a:t>
            </a:r>
            <a:endParaRPr lang="en-US" sz="1000" i="1" dirty="0">
              <a:solidFill>
                <a:schemeClr val="tx1"/>
              </a:solidFill>
              <a:latin typeface="+mj-lt"/>
            </a:endParaRPr>
          </a:p>
        </p:txBody>
      </p:sp>
      <p:sp>
        <p:nvSpPr>
          <p:cNvPr id="78" name="Rounded Rectangle 77"/>
          <p:cNvSpPr/>
          <p:nvPr/>
        </p:nvSpPr>
        <p:spPr>
          <a:xfrm>
            <a:off x="5997581" y="6427141"/>
            <a:ext cx="720080" cy="661937"/>
          </a:xfrm>
          <a:prstGeom prst="roundRect">
            <a:avLst/>
          </a:prstGeom>
          <a:solidFill>
            <a:schemeClr val="bg1">
              <a:lumMod val="8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lumMod val="50000"/>
                    <a:lumOff val="50000"/>
                  </a:schemeClr>
                </a:solidFill>
              </a:rPr>
              <a:t>Fee :</a:t>
            </a:r>
          </a:p>
          <a:p>
            <a:r>
              <a:rPr lang="en-US" sz="1100" dirty="0">
                <a:solidFill>
                  <a:schemeClr val="tx1"/>
                </a:solidFill>
              </a:rPr>
              <a:t> </a:t>
            </a:r>
          </a:p>
          <a:p>
            <a:endParaRPr lang="en-US" sz="1100" dirty="0">
              <a:solidFill>
                <a:schemeClr val="tx1"/>
              </a:solidFill>
            </a:endParaRPr>
          </a:p>
          <a:p>
            <a:r>
              <a:rPr lang="en-US" sz="800" i="1" dirty="0">
                <a:solidFill>
                  <a:schemeClr val="tx1">
                    <a:lumMod val="50000"/>
                    <a:lumOff val="50000"/>
                  </a:schemeClr>
                </a:solidFill>
              </a:rPr>
              <a:t>BIC</a:t>
            </a:r>
            <a:endParaRPr lang="en-IN" sz="800" i="1" dirty="0">
              <a:solidFill>
                <a:schemeClr val="tx1">
                  <a:lumMod val="50000"/>
                  <a:lumOff val="50000"/>
                </a:schemeClr>
              </a:solidFill>
            </a:endParaRPr>
          </a:p>
        </p:txBody>
      </p:sp>
      <p:pic>
        <p:nvPicPr>
          <p:cNvPr id="79" name="Picture 4" descr="C:\Users\Divya\AppData\Local\Microsoft\Windows\INetCache\IE\M4WS5R3M\WhatsApp.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65195" y="6636935"/>
            <a:ext cx="291150" cy="282609"/>
          </a:xfrm>
          <a:prstGeom prst="rect">
            <a:avLst/>
          </a:prstGeom>
          <a:noFill/>
          <a:extLst>
            <a:ext uri="{909E8E84-426E-40DD-AFC4-6F175D3DCCD1}">
              <a14:hiddenFill xmlns:a14="http://schemas.microsoft.com/office/drawing/2010/main">
                <a:solidFill>
                  <a:srgbClr val="FFFFFF"/>
                </a:solidFill>
              </a14:hiddenFill>
            </a:ext>
          </a:extLst>
        </p:spPr>
      </p:pic>
      <p:pic>
        <p:nvPicPr>
          <p:cNvPr id="80" name="Picture 2" descr="logo type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7183" y="6645023"/>
            <a:ext cx="280435" cy="299055"/>
          </a:xfrm>
          <a:prstGeom prst="rect">
            <a:avLst/>
          </a:prstGeom>
          <a:noFill/>
          <a:extLst>
            <a:ext uri="{909E8E84-426E-40DD-AFC4-6F175D3DCCD1}">
              <a14:hiddenFill xmlns:a14="http://schemas.microsoft.com/office/drawing/2010/main">
                <a:solidFill>
                  <a:srgbClr val="FFFFFF"/>
                </a:solidFill>
              </a14:hiddenFill>
            </a:ext>
          </a:extLst>
        </p:spPr>
      </p:pic>
      <p:sp>
        <p:nvSpPr>
          <p:cNvPr id="81" name="TextBox 80"/>
          <p:cNvSpPr txBox="1"/>
          <p:nvPr/>
        </p:nvSpPr>
        <p:spPr>
          <a:xfrm>
            <a:off x="3806392" y="7200001"/>
            <a:ext cx="2342534" cy="938719"/>
          </a:xfrm>
          <a:prstGeom prst="rect">
            <a:avLst/>
          </a:prstGeom>
          <a:solidFill>
            <a:schemeClr val="bg1"/>
          </a:solidFill>
          <a:ln>
            <a:solidFill>
              <a:srgbClr val="FFFF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ES" sz="1100" dirty="0">
                <a:solidFill>
                  <a:schemeClr val="tx1"/>
                </a:solidFill>
                <a:latin typeface="+mj-lt"/>
              </a:rPr>
              <a:t>Si el negocio envía otro mensaje después de la 1:37PM del segundo día</a:t>
            </a:r>
            <a:endParaRPr lang="es-ES" sz="1100" strike="sngStrike" dirty="0">
              <a:solidFill>
                <a:schemeClr val="tx1"/>
              </a:solidFill>
              <a:latin typeface="+mj-lt"/>
            </a:endParaRPr>
          </a:p>
          <a:p>
            <a:pPr algn="ctr"/>
            <a:r>
              <a:rPr lang="es-ES" sz="1100" dirty="0">
                <a:solidFill>
                  <a:schemeClr val="tx1"/>
                </a:solidFill>
                <a:latin typeface="+mj-lt"/>
              </a:rPr>
              <a:t>(considere que el usuario envió el </a:t>
            </a:r>
            <a:r>
              <a:rPr lang="es-ES" sz="1100" dirty="0">
                <a:latin typeface="+mj-lt"/>
              </a:rPr>
              <a:t>último mensaje a la 1:37PM)</a:t>
            </a:r>
            <a:endParaRPr lang="en-US" sz="1000" i="1" dirty="0">
              <a:latin typeface="+mj-lt"/>
            </a:endParaRPr>
          </a:p>
        </p:txBody>
      </p:sp>
      <p:sp>
        <p:nvSpPr>
          <p:cNvPr id="82" name="Rounded Rectangle 81"/>
          <p:cNvSpPr/>
          <p:nvPr/>
        </p:nvSpPr>
        <p:spPr>
          <a:xfrm>
            <a:off x="5991077" y="7560334"/>
            <a:ext cx="720080" cy="661937"/>
          </a:xfrm>
          <a:prstGeom prst="roundRect">
            <a:avLst/>
          </a:prstGeom>
          <a:solidFill>
            <a:schemeClr val="bg1">
              <a:lumMod val="8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lumMod val="50000"/>
                    <a:lumOff val="50000"/>
                  </a:schemeClr>
                </a:solidFill>
              </a:rPr>
              <a:t>Fee :</a:t>
            </a:r>
          </a:p>
          <a:p>
            <a:r>
              <a:rPr lang="en-US" sz="1100" dirty="0">
                <a:solidFill>
                  <a:schemeClr val="tx1"/>
                </a:solidFill>
              </a:rPr>
              <a:t> </a:t>
            </a:r>
          </a:p>
          <a:p>
            <a:endParaRPr lang="en-US" sz="1100" dirty="0">
              <a:solidFill>
                <a:schemeClr val="tx1"/>
              </a:solidFill>
            </a:endParaRPr>
          </a:p>
          <a:p>
            <a:r>
              <a:rPr lang="en-US" sz="800" i="1" dirty="0">
                <a:solidFill>
                  <a:schemeClr val="tx1">
                    <a:lumMod val="50000"/>
                    <a:lumOff val="50000"/>
                  </a:schemeClr>
                </a:solidFill>
              </a:rPr>
              <a:t>BIC</a:t>
            </a:r>
            <a:endParaRPr lang="en-IN" sz="800" i="1" dirty="0">
              <a:solidFill>
                <a:schemeClr val="tx1">
                  <a:lumMod val="50000"/>
                  <a:lumOff val="50000"/>
                </a:schemeClr>
              </a:solidFill>
            </a:endParaRPr>
          </a:p>
        </p:txBody>
      </p:sp>
      <p:pic>
        <p:nvPicPr>
          <p:cNvPr id="83" name="Picture 4" descr="C:\Users\Divya\AppData\Local\Microsoft\Windows\INetCache\IE\M4WS5R3M\WhatsApp.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58691" y="7770128"/>
            <a:ext cx="291150" cy="282609"/>
          </a:xfrm>
          <a:prstGeom prst="rect">
            <a:avLst/>
          </a:prstGeom>
          <a:noFill/>
          <a:extLst>
            <a:ext uri="{909E8E84-426E-40DD-AFC4-6F175D3DCCD1}">
              <a14:hiddenFill xmlns:a14="http://schemas.microsoft.com/office/drawing/2010/main">
                <a:solidFill>
                  <a:srgbClr val="FFFFFF"/>
                </a:solidFill>
              </a14:hiddenFill>
            </a:ext>
          </a:extLst>
        </p:spPr>
      </p:pic>
      <p:pic>
        <p:nvPicPr>
          <p:cNvPr id="84" name="Picture 2" descr="logo type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0679" y="7778216"/>
            <a:ext cx="280435" cy="299055"/>
          </a:xfrm>
          <a:prstGeom prst="rect">
            <a:avLst/>
          </a:prstGeom>
          <a:noFill/>
          <a:extLst>
            <a:ext uri="{909E8E84-426E-40DD-AFC4-6F175D3DCCD1}">
              <a14:hiddenFill xmlns:a14="http://schemas.microsoft.com/office/drawing/2010/main">
                <a:solidFill>
                  <a:srgbClr val="FFFFFF"/>
                </a:solidFill>
              </a14:hiddenFill>
            </a:ext>
          </a:extLst>
        </p:spPr>
      </p:pic>
      <p:sp>
        <p:nvSpPr>
          <p:cNvPr id="85" name="Rounded Rectangle 84"/>
          <p:cNvSpPr/>
          <p:nvPr/>
        </p:nvSpPr>
        <p:spPr>
          <a:xfrm>
            <a:off x="5963376" y="5304951"/>
            <a:ext cx="720080" cy="456936"/>
          </a:xfrm>
          <a:prstGeom prst="roundRect">
            <a:avLst/>
          </a:prstGeom>
          <a:solidFill>
            <a:schemeClr val="bg1">
              <a:lumMod val="8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lumMod val="50000"/>
                    <a:lumOff val="50000"/>
                  </a:schemeClr>
                </a:solidFill>
              </a:rPr>
              <a:t>Fee :</a:t>
            </a:r>
          </a:p>
          <a:p>
            <a:r>
              <a:rPr lang="en-US" sz="1100" dirty="0">
                <a:solidFill>
                  <a:schemeClr val="tx1"/>
                </a:solidFill>
              </a:rPr>
              <a:t> </a:t>
            </a:r>
          </a:p>
          <a:p>
            <a:endParaRPr lang="en-US" sz="1100" dirty="0">
              <a:solidFill>
                <a:schemeClr val="tx1"/>
              </a:solidFill>
            </a:endParaRPr>
          </a:p>
        </p:txBody>
      </p:sp>
      <p:pic>
        <p:nvPicPr>
          <p:cNvPr id="86" name="Picture 2" descr="logo type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84437" y="5462830"/>
            <a:ext cx="280435" cy="29905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823617" y="1154759"/>
            <a:ext cx="2870560" cy="646331"/>
          </a:xfrm>
          <a:prstGeom prst="rect">
            <a:avLst/>
          </a:prstGeom>
          <a:noFill/>
        </p:spPr>
        <p:txBody>
          <a:bodyPr wrap="square" rtlCol="0">
            <a:spAutoFit/>
          </a:bodyPr>
          <a:lstStyle/>
          <a:p>
            <a:pPr algn="ctr"/>
            <a:r>
              <a:rPr lang="en-US" sz="1200" dirty="0"/>
              <a:t>INICIADA</a:t>
            </a:r>
            <a:r>
              <a:rPr lang="en-US" sz="1200" dirty="0">
                <a:latin typeface="+mj-lt"/>
              </a:rPr>
              <a:t> POR EL USUARIO (UIC)</a:t>
            </a:r>
          </a:p>
          <a:p>
            <a:pPr algn="ctr"/>
            <a:r>
              <a:rPr lang="es-ES" sz="1200" dirty="0">
                <a:latin typeface="+mj-lt"/>
              </a:rPr>
              <a:t>Cuando el usuario está activo en las últimas 24 horas</a:t>
            </a:r>
          </a:p>
        </p:txBody>
      </p:sp>
    </p:spTree>
    <p:extLst>
      <p:ext uri="{BB962C8B-B14F-4D97-AF65-F5344CB8AC3E}">
        <p14:creationId xmlns:p14="http://schemas.microsoft.com/office/powerpoint/2010/main" val="4041857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8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8" grpId="0" animBg="1"/>
      <p:bldP spid="54" grpId="0" animBg="1"/>
      <p:bldP spid="73" grpId="0" animBg="1"/>
      <p:bldP spid="77" grpId="0" animBg="1"/>
      <p:bldP spid="81"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629E52-410D-43DD-BF92-82181F4FE88C}"/>
              </a:ext>
            </a:extLst>
          </p:cNvPr>
          <p:cNvSpPr txBox="1"/>
          <p:nvPr/>
        </p:nvSpPr>
        <p:spPr>
          <a:xfrm>
            <a:off x="0" y="1002168"/>
            <a:ext cx="6858000" cy="4832092"/>
          </a:xfrm>
          <a:prstGeom prst="rect">
            <a:avLst/>
          </a:prstGeom>
          <a:noFill/>
          <a:ln>
            <a:solidFill>
              <a:schemeClr val="accent1"/>
            </a:solidFill>
          </a:ln>
        </p:spPr>
        <p:txBody>
          <a:bodyPr wrap="square">
            <a:spAutoFit/>
          </a:bodyPr>
          <a:lstStyle/>
          <a:p>
            <a:pPr algn="ctr"/>
            <a:endParaRPr lang="en-US" sz="2400" dirty="0"/>
          </a:p>
          <a:p>
            <a:pPr algn="ctr"/>
            <a:r>
              <a:rPr lang="en-US" sz="2400" b="1" dirty="0" err="1"/>
              <a:t>Primeras</a:t>
            </a:r>
            <a:r>
              <a:rPr lang="en-US" sz="2400" b="1" dirty="0"/>
              <a:t> </a:t>
            </a:r>
            <a:r>
              <a:rPr lang="en-US" sz="2400" b="1" dirty="0" err="1"/>
              <a:t>conversaciones</a:t>
            </a:r>
            <a:r>
              <a:rPr lang="en-US" sz="2400" b="1" dirty="0"/>
              <a:t> sin </a:t>
            </a:r>
            <a:r>
              <a:rPr lang="en-US" sz="2400" b="1" dirty="0" err="1"/>
              <a:t>costo</a:t>
            </a:r>
            <a:endParaRPr lang="en-US" sz="2400" b="1" strike="sngStrike" dirty="0"/>
          </a:p>
          <a:p>
            <a:pPr marL="285750" indent="-285750">
              <a:buFont typeface="Arial" pitchFamily="34" charset="0"/>
              <a:buChar char="•"/>
            </a:pPr>
            <a:r>
              <a:rPr lang="es-ES" sz="1600" dirty="0"/>
              <a:t>Las primeras 1.000 conversaciones son gratuitas para cada WABA dentro de cada mes calendario</a:t>
            </a:r>
          </a:p>
          <a:p>
            <a:pPr marL="285750" indent="-285750">
              <a:buFont typeface="Arial" pitchFamily="34" charset="0"/>
              <a:buChar char="•"/>
            </a:pPr>
            <a:r>
              <a:rPr lang="es-ES" sz="1600" dirty="0"/>
              <a:t>Pueden ser tanto iniciadas por el usuario como iniciadas por el negocio.</a:t>
            </a:r>
            <a:endParaRPr lang="en-US" sz="1600" strike="sngStrike" dirty="0"/>
          </a:p>
          <a:p>
            <a:pPr marL="285750" indent="-285750">
              <a:buFont typeface="Arial" pitchFamily="34" charset="0"/>
              <a:buChar char="•"/>
            </a:pPr>
            <a:r>
              <a:rPr lang="es-ES" sz="1600" strike="sngStrike" dirty="0"/>
              <a:t>L</a:t>
            </a:r>
            <a:r>
              <a:rPr lang="es-ES" sz="1600" dirty="0"/>
              <a:t>a tarifa de Gupshup por mensaje sí aplica para estas primeras 1,000 conversaciones.</a:t>
            </a:r>
            <a:endParaRPr lang="en-US" sz="1600" dirty="0"/>
          </a:p>
          <a:p>
            <a:pPr marL="285750" indent="-285750">
              <a:buFont typeface="Arial" pitchFamily="34" charset="0"/>
              <a:buChar char="•"/>
            </a:pPr>
            <a:endParaRPr lang="en-US" sz="1600" dirty="0"/>
          </a:p>
          <a:p>
            <a:endParaRPr lang="en-US" sz="1600" dirty="0"/>
          </a:p>
          <a:p>
            <a:endParaRPr lang="en-US" sz="1600" dirty="0"/>
          </a:p>
          <a:p>
            <a:endParaRPr lang="en-US" sz="1600" dirty="0"/>
          </a:p>
          <a:p>
            <a:pPr algn="ctr"/>
            <a:r>
              <a:rPr lang="en-US" sz="2000" b="1" dirty="0"/>
              <a:t>Puntos de entrada </a:t>
            </a:r>
            <a:r>
              <a:rPr lang="en-US" sz="2000" b="1" dirty="0" err="1"/>
              <a:t>gratuitos</a:t>
            </a:r>
            <a:r>
              <a:rPr lang="en-US" sz="2000" b="1" dirty="0"/>
              <a:t> (FEP)</a:t>
            </a:r>
          </a:p>
          <a:p>
            <a:pPr marL="285750" indent="-285750">
              <a:buFont typeface="Arial" pitchFamily="34" charset="0"/>
              <a:buChar char="•"/>
            </a:pPr>
            <a:r>
              <a:rPr lang="es-ES" sz="1600" dirty="0"/>
              <a:t>Las conversaciones que se inicien a partir de un click de usuario en un anuncio CTA de WhatsApp o de una  página de Facebook serán gratuitas (primera UIC sin costo por usuario)</a:t>
            </a:r>
          </a:p>
          <a:p>
            <a:pPr marL="285750" indent="-285750">
              <a:buFont typeface="Arial" pitchFamily="34" charset="0"/>
              <a:buChar char="•"/>
            </a:pPr>
            <a:r>
              <a:rPr lang="es-ES" sz="1600" dirty="0"/>
              <a:t>En este caso se seguirá cobrando la tarifa de </a:t>
            </a:r>
            <a:r>
              <a:rPr lang="es-ES" sz="1600" dirty="0" err="1"/>
              <a:t>Gupshup</a:t>
            </a:r>
            <a:r>
              <a:rPr lang="es-ES" sz="1600" dirty="0"/>
              <a:t> por mensaje</a:t>
            </a:r>
          </a:p>
          <a:p>
            <a:endParaRPr lang="en-US" sz="1600" dirty="0"/>
          </a:p>
          <a:p>
            <a:endParaRPr lang="en-IN" sz="1600" dirty="0"/>
          </a:p>
        </p:txBody>
      </p:sp>
      <p:sp>
        <p:nvSpPr>
          <p:cNvPr id="4" name="Title 1"/>
          <p:cNvSpPr txBox="1">
            <a:spLocks/>
          </p:cNvSpPr>
          <p:nvPr/>
        </p:nvSpPr>
        <p:spPr>
          <a:xfrm>
            <a:off x="342900" y="59499"/>
            <a:ext cx="6172200" cy="960107"/>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pPr>
            <a:r>
              <a:rPr lang="en-US" sz="3100" u="sng" dirty="0" err="1">
                <a:solidFill>
                  <a:schemeClr val="tx2"/>
                </a:solidFill>
              </a:rPr>
              <a:t>Otros</a:t>
            </a:r>
            <a:r>
              <a:rPr lang="en-US" sz="3100" u="sng" dirty="0">
                <a:solidFill>
                  <a:schemeClr val="tx2"/>
                </a:solidFill>
              </a:rPr>
              <a:t> </a:t>
            </a:r>
            <a:r>
              <a:rPr lang="en-US" sz="3100" u="sng" dirty="0" err="1">
                <a:solidFill>
                  <a:schemeClr val="tx2"/>
                </a:solidFill>
              </a:rPr>
              <a:t>conceptos</a:t>
            </a:r>
            <a:r>
              <a:rPr lang="en-US" sz="3100" u="sng" dirty="0">
                <a:solidFill>
                  <a:schemeClr val="tx2"/>
                </a:solidFill>
              </a:rPr>
              <a:t> de </a:t>
            </a:r>
            <a:r>
              <a:rPr lang="en-US" sz="3100" dirty="0" err="1">
                <a:solidFill>
                  <a:schemeClr val="tx2"/>
                </a:solidFill>
              </a:rPr>
              <a:t>Precios</a:t>
            </a:r>
            <a:r>
              <a:rPr lang="en-US" sz="3100" dirty="0">
                <a:solidFill>
                  <a:schemeClr val="tx2"/>
                </a:solidFill>
              </a:rPr>
              <a:t> </a:t>
            </a:r>
            <a:r>
              <a:rPr lang="en-US" sz="3100" dirty="0" err="1">
                <a:solidFill>
                  <a:schemeClr val="tx2"/>
                </a:solidFill>
              </a:rPr>
              <a:t>Basados</a:t>
            </a:r>
            <a:r>
              <a:rPr lang="en-US" sz="3100" dirty="0">
                <a:solidFill>
                  <a:schemeClr val="tx2"/>
                </a:solidFill>
              </a:rPr>
              <a:t> en </a:t>
            </a:r>
            <a:r>
              <a:rPr lang="en-US" sz="3100" dirty="0" err="1">
                <a:solidFill>
                  <a:schemeClr val="tx2"/>
                </a:solidFill>
              </a:rPr>
              <a:t>Conversaciones</a:t>
            </a:r>
            <a:endParaRPr lang="en-IN" sz="3100" u="sng" strike="sngStrike" dirty="0">
              <a:solidFill>
                <a:schemeClr val="tx2"/>
              </a:solidFill>
            </a:endParaRPr>
          </a:p>
        </p:txBody>
      </p:sp>
    </p:spTree>
    <p:extLst>
      <p:ext uri="{BB962C8B-B14F-4D97-AF65-F5344CB8AC3E}">
        <p14:creationId xmlns:p14="http://schemas.microsoft.com/office/powerpoint/2010/main" val="3671689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88640" y="2699792"/>
            <a:ext cx="6525344" cy="936104"/>
          </a:xfrm>
        </p:spPr>
        <p:txBody>
          <a:bodyPr>
            <a:noAutofit/>
          </a:bodyPr>
          <a:lstStyle/>
          <a:p>
            <a:pPr>
              <a:lnSpc>
                <a:spcPct val="90000"/>
              </a:lnSpc>
            </a:pPr>
            <a:r>
              <a:rPr lang="es-ES" sz="3000" u="sng" dirty="0">
                <a:solidFill>
                  <a:schemeClr val="tx2"/>
                </a:solidFill>
              </a:rPr>
              <a:t>¿Qué cambios puedes esperar en el autoservicio de Gupshup con la llegada de los Precios Basados en Conversaciones? </a:t>
            </a:r>
            <a:endParaRPr lang="en-IN" sz="3000" u="sng" dirty="0">
              <a:solidFill>
                <a:schemeClr val="tx2"/>
              </a:solidFill>
            </a:endParaRPr>
          </a:p>
        </p:txBody>
      </p:sp>
    </p:spTree>
    <p:extLst>
      <p:ext uri="{BB962C8B-B14F-4D97-AF65-F5344CB8AC3E}">
        <p14:creationId xmlns:p14="http://schemas.microsoft.com/office/powerpoint/2010/main" val="3160865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8680" y="234037"/>
            <a:ext cx="5544616" cy="867930"/>
          </a:xfrm>
          <a:prstGeom prst="rect">
            <a:avLst/>
          </a:prstGeom>
          <a:noFill/>
        </p:spPr>
        <p:txBody>
          <a:bodyPr wrap="square" rtlCol="0">
            <a:spAutoFit/>
          </a:bodyPr>
          <a:lstStyle/>
          <a:p>
            <a:pPr algn="ctr">
              <a:lnSpc>
                <a:spcPct val="90000"/>
              </a:lnSpc>
              <a:spcBef>
                <a:spcPct val="0"/>
              </a:spcBef>
            </a:pPr>
            <a:r>
              <a:rPr lang="en-US" sz="2800" u="sng" dirty="0" err="1">
                <a:solidFill>
                  <a:schemeClr val="tx2"/>
                </a:solidFill>
                <a:latin typeface="+mj-lt"/>
                <a:ea typeface="+mj-ea"/>
                <a:cs typeface="+mj-cs"/>
              </a:rPr>
              <a:t>Cambios</a:t>
            </a:r>
            <a:r>
              <a:rPr lang="en-US" sz="2800" u="sng" dirty="0">
                <a:solidFill>
                  <a:schemeClr val="tx2"/>
                </a:solidFill>
                <a:latin typeface="+mj-lt"/>
                <a:ea typeface="+mj-ea"/>
                <a:cs typeface="+mj-cs"/>
              </a:rPr>
              <a:t> en </a:t>
            </a:r>
            <a:r>
              <a:rPr lang="en-US" sz="2800" u="sng" dirty="0" err="1">
                <a:solidFill>
                  <a:schemeClr val="tx2"/>
                </a:solidFill>
                <a:latin typeface="+mj-lt"/>
                <a:ea typeface="+mj-ea"/>
                <a:cs typeface="+mj-cs"/>
              </a:rPr>
              <a:t>el</a:t>
            </a:r>
            <a:r>
              <a:rPr lang="en-US" sz="2800" u="sng" dirty="0">
                <a:solidFill>
                  <a:schemeClr val="tx2"/>
                </a:solidFill>
                <a:latin typeface="+mj-lt"/>
                <a:ea typeface="+mj-ea"/>
                <a:cs typeface="+mj-cs"/>
              </a:rPr>
              <a:t> </a:t>
            </a:r>
            <a:r>
              <a:rPr lang="en-US" sz="2800" u="sng" dirty="0" err="1">
                <a:solidFill>
                  <a:schemeClr val="tx2"/>
                </a:solidFill>
                <a:latin typeface="+mj-lt"/>
                <a:ea typeface="+mj-ea"/>
                <a:cs typeface="+mj-cs"/>
              </a:rPr>
              <a:t>estado</a:t>
            </a:r>
            <a:r>
              <a:rPr lang="en-US" sz="2800" u="sng" dirty="0">
                <a:solidFill>
                  <a:schemeClr val="tx2"/>
                </a:solidFill>
                <a:latin typeface="+mj-lt"/>
                <a:ea typeface="+mj-ea"/>
                <a:cs typeface="+mj-cs"/>
              </a:rPr>
              <a:t> de cuenta del </a:t>
            </a:r>
            <a:r>
              <a:rPr lang="en-US" sz="2800" u="sng" dirty="0" err="1">
                <a:solidFill>
                  <a:schemeClr val="tx2"/>
                </a:solidFill>
                <a:latin typeface="+mj-lt"/>
                <a:ea typeface="+mj-ea"/>
                <a:cs typeface="+mj-cs"/>
              </a:rPr>
              <a:t>monedero</a:t>
            </a:r>
            <a:endParaRPr lang="en-IN" sz="2800" u="sng" dirty="0">
              <a:solidFill>
                <a:schemeClr val="tx2"/>
              </a:solidFill>
              <a:latin typeface="+mj-lt"/>
              <a:ea typeface="+mj-ea"/>
              <a:cs typeface="+mj-cs"/>
            </a:endParaRPr>
          </a:p>
        </p:txBody>
      </p:sp>
      <p:sp>
        <p:nvSpPr>
          <p:cNvPr id="5" name="Rectangle 4"/>
          <p:cNvSpPr/>
          <p:nvPr/>
        </p:nvSpPr>
        <p:spPr>
          <a:xfrm>
            <a:off x="951356" y="2771800"/>
            <a:ext cx="3429000" cy="923330"/>
          </a:xfrm>
          <a:prstGeom prst="rect">
            <a:avLst/>
          </a:prstGeom>
        </p:spPr>
        <p:txBody>
          <a:bodyPr>
            <a:spAutoFit/>
          </a:bodyPr>
          <a:lstStyle/>
          <a:p>
            <a:r>
              <a:rPr lang="en-IN" dirty="0"/>
              <a:t>       </a:t>
            </a:r>
          </a:p>
          <a:p>
            <a:r>
              <a:rPr lang="en-IN" dirty="0"/>
              <a:t>       </a:t>
            </a:r>
          </a:p>
          <a:p>
            <a:r>
              <a:rPr lang="en-IN" dirty="0"/>
              <a:t>   </a:t>
            </a:r>
          </a:p>
        </p:txBody>
      </p:sp>
      <p:sp>
        <p:nvSpPr>
          <p:cNvPr id="3" name="Rectangle 2"/>
          <p:cNvSpPr/>
          <p:nvPr/>
        </p:nvSpPr>
        <p:spPr>
          <a:xfrm>
            <a:off x="332655" y="1187624"/>
            <a:ext cx="6338855" cy="1323439"/>
          </a:xfrm>
          <a:prstGeom prst="rect">
            <a:avLst/>
          </a:prstGeom>
        </p:spPr>
        <p:txBody>
          <a:bodyPr wrap="square">
            <a:spAutoFit/>
          </a:bodyPr>
          <a:lstStyle/>
          <a:p>
            <a:r>
              <a:rPr lang="es-ES" sz="2000" dirty="0">
                <a:latin typeface="+mj-lt"/>
              </a:rPr>
              <a:t>Pronto notarás que la sección de uso del estado de cuenta del monedero se actualizará con el siguiente formato, para adaptarse a los cambios del Precio Basado en Conversaciones </a:t>
            </a:r>
            <a:endParaRPr lang="en-US" sz="1400"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1506593106"/>
              </p:ext>
            </p:extLst>
          </p:nvPr>
        </p:nvGraphicFramePr>
        <p:xfrm>
          <a:off x="1124744" y="2411760"/>
          <a:ext cx="4572000" cy="496824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tblGrid>
              <a:tr h="370840">
                <a:tc>
                  <a:txBody>
                    <a:bodyPr/>
                    <a:lstStyle/>
                    <a:p>
                      <a:r>
                        <a:rPr lang="en-US" sz="2400" dirty="0" err="1"/>
                        <a:t>Uso</a:t>
                      </a:r>
                      <a:endParaRPr lang="en-IN" sz="2400" dirty="0"/>
                    </a:p>
                  </a:txBody>
                  <a:tcPr/>
                </a:tc>
                <a:extLst>
                  <a:ext uri="{0D108BD9-81ED-4DB2-BD59-A6C34878D82A}">
                    <a16:rowId xmlns:a16="http://schemas.microsoft.com/office/drawing/2014/main" val="10000"/>
                  </a:ext>
                </a:extLst>
              </a:tr>
              <a:tr h="370840">
                <a:tc>
                  <a:txBody>
                    <a:bodyPr/>
                    <a:lstStyle/>
                    <a:p>
                      <a:r>
                        <a:rPr lang="en-IN" sz="2000" b="1" dirty="0" err="1"/>
                        <a:t>Mensajes</a:t>
                      </a:r>
                      <a:r>
                        <a:rPr lang="en-IN" sz="2000" b="1" dirty="0"/>
                        <a:t> (Tarifa de </a:t>
                      </a:r>
                      <a:r>
                        <a:rPr lang="en-IN" sz="2000" b="1" dirty="0" err="1"/>
                        <a:t>Gupshup</a:t>
                      </a:r>
                      <a:r>
                        <a:rPr lang="en-IN" sz="2000" b="1" dirty="0"/>
                        <a:t>)</a:t>
                      </a:r>
                      <a:endParaRPr lang="en-IN" sz="2000"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000" dirty="0"/>
                        <a:t>       </a:t>
                      </a:r>
                      <a:r>
                        <a:rPr lang="en-IN" sz="2000" dirty="0" err="1"/>
                        <a:t>Sesión</a:t>
                      </a:r>
                      <a:r>
                        <a:rPr lang="en-IN" sz="2000" dirty="0"/>
                        <a:t> </a:t>
                      </a:r>
                      <a:r>
                        <a:rPr lang="en-IN" sz="2000" dirty="0" err="1"/>
                        <a:t>Entrante</a:t>
                      </a:r>
                      <a:br>
                        <a:rPr lang="en-IN" sz="2000" dirty="0"/>
                      </a:br>
                      <a:r>
                        <a:rPr lang="en-IN" sz="2000" dirty="0"/>
                        <a:t>       </a:t>
                      </a:r>
                      <a:r>
                        <a:rPr lang="en-IN" sz="2000" dirty="0" err="1"/>
                        <a:t>Sesión</a:t>
                      </a:r>
                      <a:r>
                        <a:rPr lang="en-IN" sz="2000" dirty="0"/>
                        <a:t> de Salida</a:t>
                      </a:r>
                      <a:br>
                        <a:rPr lang="en-IN" sz="2000" dirty="0"/>
                      </a:br>
                      <a:r>
                        <a:rPr lang="en-IN" sz="2000" dirty="0"/>
                        <a:t>       </a:t>
                      </a:r>
                      <a:r>
                        <a:rPr lang="en-IN" sz="2000" dirty="0" err="1"/>
                        <a:t>Sesión</a:t>
                      </a:r>
                      <a:r>
                        <a:rPr lang="en-IN" sz="2000" dirty="0"/>
                        <a:t> Multimedia de Salida</a:t>
                      </a:r>
                      <a:br>
                        <a:rPr lang="en-IN" sz="2000" dirty="0"/>
                      </a:br>
                      <a:r>
                        <a:rPr lang="en-IN" sz="2000" dirty="0"/>
                        <a:t>       Plantilla de Salida</a:t>
                      </a:r>
                      <a:br>
                        <a:rPr lang="en-IN" sz="2000" dirty="0"/>
                      </a:br>
                      <a:r>
                        <a:rPr lang="en-IN" sz="2000" dirty="0"/>
                        <a:t>       Plantilla Multimedia de Salida</a:t>
                      </a:r>
                    </a:p>
                  </a:txBody>
                  <a:tcPr/>
                </a:tc>
                <a:extLst>
                  <a:ext uri="{0D108BD9-81ED-4DB2-BD59-A6C34878D82A}">
                    <a16:rowId xmlns:a16="http://schemas.microsoft.com/office/drawing/2014/main" val="10002"/>
                  </a:ext>
                </a:extLst>
              </a:tr>
              <a:tr h="370840">
                <a:tc>
                  <a:txBody>
                    <a:bodyPr/>
                    <a:lstStyle/>
                    <a:p>
                      <a:r>
                        <a:rPr lang="en-IN" sz="2000" b="1" dirty="0" err="1"/>
                        <a:t>Mensajes</a:t>
                      </a:r>
                      <a:r>
                        <a:rPr lang="en-IN" sz="2000" b="1" dirty="0"/>
                        <a:t> (Tarifa de WhatsApp)</a:t>
                      </a:r>
                      <a:endParaRPr lang="en-IN" sz="2000" dirty="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000" dirty="0"/>
                        <a:t>       Plantilla de Salida</a:t>
                      </a:r>
                    </a:p>
                  </a:txBody>
                  <a:tcPr/>
                </a:tc>
                <a:extLst>
                  <a:ext uri="{0D108BD9-81ED-4DB2-BD59-A6C34878D82A}">
                    <a16:rowId xmlns:a16="http://schemas.microsoft.com/office/drawing/2014/main" val="10004"/>
                  </a:ext>
                </a:extLst>
              </a:tr>
              <a:tr h="370840">
                <a:tc>
                  <a:txBody>
                    <a:bodyPr/>
                    <a:lstStyle/>
                    <a:p>
                      <a:r>
                        <a:rPr lang="en-IN" sz="2000" b="1" dirty="0" err="1"/>
                        <a:t>Conversaciones</a:t>
                      </a:r>
                      <a:r>
                        <a:rPr lang="en-IN" sz="2000" b="1" dirty="0"/>
                        <a:t> (Tarifa de WhatsApp)</a:t>
                      </a:r>
                      <a:endParaRPr lang="en-IN" sz="2000" dirty="0"/>
                    </a:p>
                  </a:txBody>
                  <a:tcPr/>
                </a:tc>
                <a:extLst>
                  <a:ext uri="{0D108BD9-81ED-4DB2-BD59-A6C34878D82A}">
                    <a16:rowId xmlns:a16="http://schemas.microsoft.com/office/drawing/2014/main" val="10005"/>
                  </a:ext>
                </a:extLst>
              </a:tr>
              <a:tr h="370840">
                <a:tc>
                  <a:txBody>
                    <a:bodyPr/>
                    <a:lstStyle/>
                    <a:p>
                      <a:r>
                        <a:rPr lang="en-IN" sz="2000" dirty="0"/>
                        <a:t>      UIC </a:t>
                      </a:r>
                      <a:r>
                        <a:rPr lang="en-IN" sz="2000" dirty="0" err="1"/>
                        <a:t>Facturable</a:t>
                      </a:r>
                      <a:br>
                        <a:rPr lang="en-IN" sz="2000" dirty="0"/>
                      </a:br>
                      <a:r>
                        <a:rPr lang="en-IN" sz="2000" dirty="0"/>
                        <a:t>      BIC </a:t>
                      </a:r>
                      <a:r>
                        <a:rPr lang="en-IN" sz="2000" dirty="0" err="1"/>
                        <a:t>Facturable</a:t>
                      </a:r>
                      <a:br>
                        <a:rPr lang="en-IN" sz="2000" dirty="0"/>
                      </a:br>
                      <a:r>
                        <a:rPr lang="en-IN" sz="2000" dirty="0"/>
                        <a:t>      Punto de entrada libre</a:t>
                      </a:r>
                    </a:p>
                    <a:p>
                      <a:r>
                        <a:rPr lang="en-IN" sz="2000" dirty="0"/>
                        <a:t>      Test de Mexico </a:t>
                      </a:r>
                    </a:p>
                  </a:txBody>
                  <a:tcPr/>
                </a:tc>
                <a:extLst>
                  <a:ext uri="{0D108BD9-81ED-4DB2-BD59-A6C34878D82A}">
                    <a16:rowId xmlns:a16="http://schemas.microsoft.com/office/drawing/2014/main" val="10006"/>
                  </a:ext>
                </a:extLst>
              </a:tr>
            </a:tbl>
          </a:graphicData>
        </a:graphic>
      </p:graphicFrame>
      <p:sp>
        <p:nvSpPr>
          <p:cNvPr id="6" name="Rectangle 5"/>
          <p:cNvSpPr/>
          <p:nvPr/>
        </p:nvSpPr>
        <p:spPr>
          <a:xfrm>
            <a:off x="332654" y="4932040"/>
            <a:ext cx="5832649" cy="720080"/>
          </a:xfrm>
          <a:prstGeom prst="rect">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Rectangle 6"/>
          <p:cNvSpPr/>
          <p:nvPr/>
        </p:nvSpPr>
        <p:spPr>
          <a:xfrm>
            <a:off x="548680" y="7066880"/>
            <a:ext cx="5544616" cy="288032"/>
          </a:xfrm>
          <a:prstGeom prst="rect">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TextBox 7"/>
          <p:cNvSpPr txBox="1"/>
          <p:nvPr/>
        </p:nvSpPr>
        <p:spPr>
          <a:xfrm>
            <a:off x="5054278" y="8172400"/>
            <a:ext cx="1645611" cy="646331"/>
          </a:xfrm>
          <a:prstGeom prst="rect">
            <a:avLst/>
          </a:prstGeom>
          <a:noFill/>
        </p:spPr>
        <p:txBody>
          <a:bodyPr wrap="square" rtlCol="0">
            <a:spAutoFit/>
          </a:bodyPr>
          <a:lstStyle/>
          <a:p>
            <a:r>
              <a:rPr lang="es-ES" sz="1200" i="1" dirty="0"/>
              <a:t>Estos campos no serán aplicables una vez que el PBC inicie</a:t>
            </a:r>
            <a:endParaRPr lang="en-IN" sz="1200" i="1" dirty="0"/>
          </a:p>
        </p:txBody>
      </p:sp>
      <p:cxnSp>
        <p:nvCxnSpPr>
          <p:cNvPr id="9" name="Straight Connector 8"/>
          <p:cNvCxnSpPr/>
          <p:nvPr/>
        </p:nvCxnSpPr>
        <p:spPr>
          <a:xfrm>
            <a:off x="6165303" y="5682377"/>
            <a:ext cx="216025" cy="2402728"/>
          </a:xfrm>
          <a:prstGeom prst="line">
            <a:avLst/>
          </a:prstGeom>
          <a:ln>
            <a:solidFill>
              <a:srgbClr val="FF0000"/>
            </a:solidFill>
            <a:headEnd type="oval" w="med" len="med"/>
            <a:tailEnd type="oval" w="med" len="med"/>
          </a:ln>
        </p:spPr>
        <p:style>
          <a:lnRef idx="1">
            <a:schemeClr val="accent3"/>
          </a:lnRef>
          <a:fillRef idx="0">
            <a:schemeClr val="accent3"/>
          </a:fillRef>
          <a:effectRef idx="0">
            <a:schemeClr val="accent3"/>
          </a:effectRef>
          <a:fontRef idx="minor">
            <a:schemeClr val="tx1"/>
          </a:fontRef>
        </p:style>
      </p:cxnSp>
      <p:cxnSp>
        <p:nvCxnSpPr>
          <p:cNvPr id="11" name="Straight Connector 10"/>
          <p:cNvCxnSpPr/>
          <p:nvPr/>
        </p:nvCxnSpPr>
        <p:spPr>
          <a:xfrm>
            <a:off x="5229200" y="7380311"/>
            <a:ext cx="72007" cy="704793"/>
          </a:xfrm>
          <a:prstGeom prst="line">
            <a:avLst/>
          </a:prstGeom>
          <a:ln>
            <a:solidFill>
              <a:srgbClr val="FF0000"/>
            </a:solidFill>
            <a:headEnd type="oval" w="med" len="med"/>
            <a:tailEnd type="oval" w="med" len="med"/>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990586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1677</TotalTime>
  <Words>1262</Words>
  <Application>Microsoft Office PowerPoint</Application>
  <PresentationFormat>Presentación en pantalla (4:3)</PresentationFormat>
  <Paragraphs>130</Paragraphs>
  <Slides>11</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Calibri</vt:lpstr>
      <vt:lpstr>Office Theme</vt:lpstr>
      <vt:lpstr>Presentación de PowerPoint</vt:lpstr>
      <vt:lpstr>¿Cómo funciona el PBC (Precio Basado en Conversaciones)?</vt:lpstr>
      <vt:lpstr>Modelo anterior de cobro para la tarifa de WhatsApp: precio basado en los mensajes</vt:lpstr>
      <vt:lpstr>Nueva forma de cobrar la tarifa de WhatsApp: precios basados conversaciones (PBC) (1/2)</vt:lpstr>
      <vt:lpstr>Presentación de PowerPoint</vt:lpstr>
      <vt:lpstr>Presentación de PowerPoint</vt:lpstr>
      <vt:lpstr>Presentación de PowerPoint</vt:lpstr>
      <vt:lpstr>¿Qué cambios puedes esperar en el autoservicio de Gupshup con la llegada de los Precios Basados en Conversaciones? </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 Conversation Based Pricing (CBP)</dc:title>
  <dc:creator>Divya</dc:creator>
  <cp:lastModifiedBy>Irma Montenegro</cp:lastModifiedBy>
  <cp:revision>74</cp:revision>
  <dcterms:created xsi:type="dcterms:W3CDTF">2021-12-27T16:04:08Z</dcterms:created>
  <dcterms:modified xsi:type="dcterms:W3CDTF">2022-01-11T15:49:54Z</dcterms:modified>
</cp:coreProperties>
</file>