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81" r:id="rId4"/>
    <p:sldId id="278" r:id="rId5"/>
    <p:sldId id="275" r:id="rId6"/>
    <p:sldId id="260" r:id="rId7"/>
    <p:sldId id="263" r:id="rId8"/>
    <p:sldId id="282" r:id="rId9"/>
    <p:sldId id="271" r:id="rId10"/>
    <p:sldId id="279" r:id="rId11"/>
    <p:sldId id="280" r:id="rId1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3DF5"/>
    <a:srgbClr val="320CF2"/>
    <a:srgbClr val="DEF3C9"/>
    <a:srgbClr val="D5F0BA"/>
    <a:srgbClr val="EAE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3"/>
  </p:normalViewPr>
  <p:slideViewPr>
    <p:cSldViewPr>
      <p:cViewPr>
        <p:scale>
          <a:sx n="97" d="100"/>
          <a:sy n="97" d="100"/>
        </p:scale>
        <p:origin x="2672" y="-2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9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12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8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689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013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265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93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91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204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41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84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532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1C5EB-79BE-4613-8A99-84768B1C013A}" type="datetimeFigureOut">
              <a:rPr lang="en-IN" smtClean="0"/>
              <a:t>10/01/22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9426-CD4F-4C6B-A4F7-5D83A403CF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90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upshup.io/hc/en-us/articles/4414108160409" TargetMode="External"/><Relationship Id="rId2" Type="http://schemas.openxmlformats.org/officeDocument/2006/relationships/hyperlink" Target="https://developers.facebook.com/docs/whatsapp/pricing/conversationpricin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gupshup.io/hc/en-us/articles/4414108160409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60648" y="395536"/>
            <a:ext cx="6299284" cy="960107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u="sng" dirty="0"/>
              <a:t>Краткая информация по внедрению модели оплаты за переписку</a:t>
            </a:r>
          </a:p>
          <a:p>
            <a:pPr algn="ctr"/>
            <a:r>
              <a:rPr lang="ru-RU" sz="2800" u="sng" dirty="0"/>
              <a:t>в платформу </a:t>
            </a:r>
            <a:r>
              <a:rPr lang="ru-RU" sz="2800" u="sng" dirty="0" err="1"/>
              <a:t>Gupshup</a:t>
            </a:r>
            <a:endParaRPr lang="en-IN" sz="28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03032" y="1979712"/>
            <a:ext cx="58672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С 1 февраля 2022 года </a:t>
            </a:r>
            <a:r>
              <a:rPr lang="ru-RU" sz="1600" dirty="0" err="1"/>
              <a:t>WhatsApp</a:t>
            </a:r>
            <a:r>
              <a:rPr lang="ru-RU" sz="1600" dirty="0"/>
              <a:t> переходит от модели тарификации сообщений рассылки к модели тарификации переписок (CBP – </a:t>
            </a:r>
            <a:r>
              <a:rPr lang="en-US" sz="1600" dirty="0"/>
              <a:t>Conversation Based Pricing</a:t>
            </a:r>
            <a:r>
              <a:rPr lang="ru-RU" sz="1600" dirty="0"/>
              <a:t>). Если ранее бизнес платил за исходящие сообщения рассылки, то теперь плата будет взиматься за переписку, которая включает все сообщения, доставленные в течение 24 часов</a:t>
            </a:r>
            <a:r>
              <a:rPr lang="en-US" sz="1600" dirty="0"/>
              <a:t>.</a:t>
            </a:r>
          </a:p>
          <a:p>
            <a:endParaRPr lang="en-US" sz="1600" dirty="0"/>
          </a:p>
          <a:p>
            <a:r>
              <a:rPr lang="ru-RU" sz="1600" b="1" dirty="0"/>
              <a:t>Прочитайте этот документ, чтобы узнать: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Как работает модель оплаты за переписки?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Какие изменения ждут  платформу </a:t>
            </a:r>
            <a:r>
              <a:rPr lang="ru-RU" sz="1600" dirty="0" err="1"/>
              <a:t>Gupshup</a:t>
            </a:r>
            <a:r>
              <a:rPr lang="ru-RU" sz="1600" dirty="0"/>
              <a:t> с введением модели оплаты за переписки</a:t>
            </a:r>
            <a:r>
              <a:rPr lang="en-US" sz="1600" dirty="0"/>
              <a:t>? </a:t>
            </a:r>
            <a:endParaRPr lang="en-IN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550" y="6228184"/>
            <a:ext cx="5867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Полезные внешние ссылки</a:t>
            </a:r>
            <a:r>
              <a:rPr lang="en-US" sz="1600" b="1" dirty="0"/>
              <a:t>:</a:t>
            </a:r>
          </a:p>
          <a:p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hlinkClick r:id="rId2"/>
              </a:rPr>
              <a:t>Тарификация переписок в Facebook</a:t>
            </a:r>
            <a:endParaRPr lang="en-US" sz="1600" dirty="0"/>
          </a:p>
          <a:p>
            <a:r>
              <a:rPr lang="en-US" sz="16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hlinkClick r:id="rId3"/>
              </a:rPr>
              <a:t>Документация Gupshup API для CBP </a:t>
            </a:r>
            <a:endParaRPr lang="en-IN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3835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9254" y="539552"/>
            <a:ext cx="408169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Изменения параметров</a:t>
            </a:r>
            <a:endParaRPr lang="en-IN" sz="3000" u="sng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1356" y="2771800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       </a:t>
            </a:r>
          </a:p>
          <a:p>
            <a:r>
              <a:rPr lang="en-IN" dirty="0"/>
              <a:t>       </a:t>
            </a:r>
          </a:p>
          <a:p>
            <a:r>
              <a:rPr lang="en-IN" dirty="0"/>
              <a:t> 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326" y="3125462"/>
            <a:ext cx="63388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+mj-lt"/>
              </a:rPr>
              <a:t>Чтобы узнать об изменениях параметров ознакомьтесь</a:t>
            </a:r>
            <a:endParaRPr lang="en-US" sz="1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8091" y="3510464"/>
            <a:ext cx="3777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hlinkClick r:id="rId2"/>
              </a:rPr>
              <a:t>Документация Gupshup API для CBP </a:t>
            </a:r>
            <a:endParaRPr lang="en-I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62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4944" y="5868144"/>
            <a:ext cx="1529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Конец</a:t>
            </a:r>
            <a:endParaRPr lang="en-IN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63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2656" y="2555776"/>
            <a:ext cx="6172200" cy="960107"/>
          </a:xfrm>
        </p:spPr>
        <p:txBody>
          <a:bodyPr>
            <a:normAutofit fontScale="90000"/>
          </a:bodyPr>
          <a:lstStyle/>
          <a:p>
            <a:r>
              <a:rPr lang="ru-RU" sz="3100" u="sng" dirty="0">
                <a:solidFill>
                  <a:schemeClr val="tx2"/>
                </a:solidFill>
              </a:rPr>
              <a:t>Как работает </a:t>
            </a:r>
            <a:r>
              <a:rPr lang="en-US" sz="3100" u="sng" dirty="0">
                <a:solidFill>
                  <a:schemeClr val="tx2"/>
                </a:solidFill>
              </a:rPr>
              <a:t>CBP</a:t>
            </a:r>
            <a:r>
              <a:rPr lang="ru-RU" sz="3100" u="sng" dirty="0">
                <a:solidFill>
                  <a:schemeClr val="tx2"/>
                </a:solidFill>
              </a:rPr>
              <a:t> (оплата за переписки)</a:t>
            </a:r>
            <a:r>
              <a:rPr lang="en-US" sz="3100" u="sng" dirty="0">
                <a:solidFill>
                  <a:schemeClr val="tx2"/>
                </a:solidFill>
              </a:rPr>
              <a:t>?</a:t>
            </a:r>
            <a:endParaRPr lang="en-IN" sz="31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7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1364" y="395536"/>
            <a:ext cx="6172200" cy="960107"/>
          </a:xfrm>
        </p:spPr>
        <p:txBody>
          <a:bodyPr>
            <a:normAutofit fontScale="90000"/>
          </a:bodyPr>
          <a:lstStyle/>
          <a:p>
            <a:r>
              <a:rPr lang="ru-RU" sz="3100" u="sng" dirty="0">
                <a:solidFill>
                  <a:schemeClr val="tx2"/>
                </a:solidFill>
              </a:rPr>
              <a:t>Предыдущий способ оплаты </a:t>
            </a:r>
            <a:r>
              <a:rPr lang="ru-RU" sz="3100" u="sng" dirty="0" err="1">
                <a:solidFill>
                  <a:schemeClr val="tx2"/>
                </a:solidFill>
              </a:rPr>
              <a:t>WhatsApp</a:t>
            </a:r>
            <a:r>
              <a:rPr lang="ru-RU" sz="3100" u="sng" dirty="0">
                <a:solidFill>
                  <a:schemeClr val="tx2"/>
                </a:solidFill>
              </a:rPr>
              <a:t> </a:t>
            </a:r>
            <a:r>
              <a:rPr lang="en-US" sz="3100" u="sng" dirty="0">
                <a:solidFill>
                  <a:schemeClr val="tx2"/>
                </a:solidFill>
              </a:rPr>
              <a:t>– </a:t>
            </a:r>
            <a:r>
              <a:rPr lang="ru-RU" sz="3100" u="sng" dirty="0">
                <a:solidFill>
                  <a:schemeClr val="tx2"/>
                </a:solidFill>
              </a:rPr>
              <a:t> тарификация сообщений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80" y="1619672"/>
            <a:ext cx="60348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модели тарификации сообщений оплата </a:t>
            </a:r>
            <a:r>
              <a:rPr lang="ru-RU" sz="1600" dirty="0" err="1">
                <a:solidFill>
                  <a:schemeClr val="tx2"/>
                </a:solidFill>
                <a:latin typeface="+mj-lt"/>
              </a:rPr>
              <a:t>WhatsApp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 определялась на основе АКТИВНОГО ОКНА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  <a:p>
            <a:endParaRPr lang="en-US" sz="16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u="sng" dirty="0">
                <a:solidFill>
                  <a:schemeClr val="tx2"/>
                </a:solidFill>
                <a:latin typeface="+mj-lt"/>
              </a:rPr>
              <a:t>Активное окно 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– это 24-часовое окно, отсчет начинается с "последнего сообщения" пользователя. В этом окне можно отправлять бесплатные текстовые (сессионные) сообщения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solidFill>
                  <a:schemeClr val="tx2"/>
                </a:solidFill>
                <a:latin typeface="+mj-lt"/>
              </a:rPr>
              <a:t>КОМИССИЯ </a:t>
            </a:r>
            <a:r>
              <a:rPr lang="en-US" sz="1600" dirty="0">
                <a:solidFill>
                  <a:schemeClr val="tx2"/>
                </a:solidFill>
                <a:latin typeface="+mj-lt"/>
              </a:rPr>
              <a:t>WHATSAPP: 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НЕТ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solidFill>
                  <a:schemeClr val="tx2"/>
                </a:solidFill>
                <a:latin typeface="+mj-lt"/>
              </a:rPr>
              <a:t>Неактивное окно - это окно, в котором бизнес может отправлять только предварительно утвержденные шаблонные сообщения для выбранных пользователей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solidFill>
                  <a:schemeClr val="tx2"/>
                </a:solidFill>
              </a:rPr>
              <a:t>КОМИССИЯ </a:t>
            </a:r>
            <a:r>
              <a:rPr lang="en-US" sz="1600" dirty="0">
                <a:solidFill>
                  <a:schemeClr val="tx2"/>
                </a:solidFill>
              </a:rPr>
              <a:t>WHATSAPP</a:t>
            </a:r>
            <a:r>
              <a:rPr lang="en-US" sz="1600" dirty="0">
                <a:solidFill>
                  <a:schemeClr val="tx2"/>
                </a:solidFill>
                <a:latin typeface="+mj-lt"/>
              </a:rPr>
              <a:t>: 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Размер платы за шаблонное сообщение в зависит от страны получателя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  <a:p>
            <a:endParaRPr lang="en-US" sz="1600" dirty="0">
              <a:solidFill>
                <a:schemeClr val="tx2"/>
              </a:solidFill>
              <a:latin typeface="+mj-lt"/>
            </a:endParaRP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КОМИССИЯ GUPSHUP - за сообщение для сессии или шаблона</a:t>
            </a:r>
            <a:endParaRPr lang="en-IN" sz="16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44" b="6602"/>
          <a:stretch/>
        </p:blipFill>
        <p:spPr bwMode="auto">
          <a:xfrm>
            <a:off x="1789586" y="5580112"/>
            <a:ext cx="3168352" cy="264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24744" y="8584703"/>
            <a:ext cx="48399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tx2"/>
                </a:solidFill>
              </a:rPr>
              <a:t>Модель тарификации на основе сообщений </a:t>
            </a:r>
            <a:r>
              <a:rPr lang="en-US" sz="1400" dirty="0">
                <a:solidFill>
                  <a:schemeClr val="tx2"/>
                </a:solidFill>
              </a:rPr>
              <a:t>– </a:t>
            </a:r>
            <a:r>
              <a:rPr lang="ru-RU" sz="1400" dirty="0">
                <a:solidFill>
                  <a:schemeClr val="tx2"/>
                </a:solidFill>
              </a:rPr>
              <a:t>на базе активности пользователя</a:t>
            </a:r>
            <a:endParaRPr lang="en-IN" sz="1400" dirty="0">
              <a:solidFill>
                <a:schemeClr val="tx2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373762" y="6228184"/>
            <a:ext cx="0" cy="36004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373762" y="7164288"/>
            <a:ext cx="0" cy="43204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717032" y="6900258"/>
            <a:ext cx="36004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636912" y="6900258"/>
            <a:ext cx="36004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04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1364" y="395536"/>
            <a:ext cx="6172200" cy="960107"/>
          </a:xfrm>
        </p:spPr>
        <p:txBody>
          <a:bodyPr>
            <a:normAutofit fontScale="90000"/>
          </a:bodyPr>
          <a:lstStyle/>
          <a:p>
            <a:r>
              <a:rPr lang="ru-RU" sz="3100" u="sng" dirty="0">
                <a:solidFill>
                  <a:schemeClr val="tx2"/>
                </a:solidFill>
              </a:rPr>
              <a:t>Новый способ оплаты </a:t>
            </a:r>
            <a:r>
              <a:rPr lang="ru-RU" sz="3100" u="sng" dirty="0" err="1">
                <a:solidFill>
                  <a:schemeClr val="tx2"/>
                </a:solidFill>
              </a:rPr>
              <a:t>WhatsApp</a:t>
            </a:r>
            <a:r>
              <a:rPr lang="ru-RU" sz="3100" u="sng" dirty="0">
                <a:solidFill>
                  <a:schemeClr val="tx2"/>
                </a:solidFill>
              </a:rPr>
              <a:t> – CBP (оплата за переписки) (1/2)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64" y="1619672"/>
            <a:ext cx="6192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модели тарификации переписок комиссия </a:t>
            </a:r>
            <a:r>
              <a:rPr lang="ru-RU" sz="1600" dirty="0" err="1">
                <a:solidFill>
                  <a:schemeClr val="tx2"/>
                </a:solidFill>
                <a:latin typeface="+mj-lt"/>
              </a:rPr>
              <a:t>WhatsApp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 определяется на основе комбинации: АКТИВНОЕ ОКНО </a:t>
            </a:r>
            <a:r>
              <a:rPr lang="ru-RU" sz="1600" b="1" dirty="0">
                <a:solidFill>
                  <a:schemeClr val="tx2"/>
                </a:solidFill>
                <a:latin typeface="+mj-lt"/>
              </a:rPr>
              <a:t>(</a:t>
            </a:r>
            <a:r>
              <a:rPr lang="ru-RU" sz="1600" dirty="0" err="1">
                <a:solidFill>
                  <a:schemeClr val="tx2"/>
                </a:solidFill>
              </a:rPr>
              <a:t>active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window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) + ОКНО ПЕРЕПИСКИ (</a:t>
            </a:r>
            <a:r>
              <a:rPr lang="ru-RU" sz="1600" dirty="0" err="1">
                <a:solidFill>
                  <a:schemeClr val="tx2"/>
                </a:solidFill>
                <a:latin typeface="+mj-lt"/>
              </a:rPr>
              <a:t>conversation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+mj-lt"/>
              </a:rPr>
              <a:t>window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)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6861" y="2452765"/>
            <a:ext cx="6336703" cy="56938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+mj-lt"/>
              </a:rPr>
              <a:t>Активное окно</a:t>
            </a:r>
            <a:endParaRPr lang="en-US" sz="2000" b="1" dirty="0">
              <a:solidFill>
                <a:schemeClr val="tx2"/>
              </a:solidFill>
              <a:latin typeface="+mj-lt"/>
            </a:endParaRPr>
          </a:p>
          <a:p>
            <a:r>
              <a:rPr lang="ru-RU" sz="1400" dirty="0">
                <a:solidFill>
                  <a:schemeClr val="tx2"/>
                </a:solidFill>
                <a:latin typeface="+mj-lt"/>
              </a:rPr>
              <a:t>Отсчет ведется от последнего ответа пользователя, это 24-часовое подвижное окно, с помощью которого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WhatsApp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решает, СКОЛЬКО ПЛАТИТЬ и КАКИЕ СООБЩЕНИЯ МОЖЕТ ОТПРАВИТЬ БИЗНЕС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ru-RU" sz="1200" i="1" dirty="0">
                <a:solidFill>
                  <a:schemeClr val="tx2"/>
                </a:solidFill>
                <a:latin typeface="+mj-lt"/>
              </a:rPr>
              <a:t>(например, если последний ответ пользователя был получен в День 1, в 15:00, активное окно заканчивается в День 2, в 15:00, но если пользователь снова отвечает в День 1, в 16:00, активное окно продлевается до Дня 2, в 16:00</a:t>
            </a:r>
            <a:r>
              <a:rPr lang="en-US" sz="1200" i="1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ru-RU" sz="1400" b="1" dirty="0">
                <a:solidFill>
                  <a:schemeClr val="tx2"/>
                </a:solidFill>
                <a:latin typeface="+mj-lt"/>
              </a:rPr>
              <a:t>РАЗМЕР КОМИССИИ: 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ЗА BIC (переписка инициирована бизнесом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) 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ИЛИ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UIC (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переписка инициирована пользователем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)?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BIC и UIC определяются на основе активного окна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</a:rPr>
              <a:t>BIC (переписка инициирована бизнесом</a:t>
            </a:r>
            <a:r>
              <a:rPr lang="en-US" sz="1400" dirty="0">
                <a:solidFill>
                  <a:schemeClr val="tx2"/>
                </a:solidFill>
              </a:rPr>
              <a:t>) 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НЕ ОЗНАЧАЕТ, что переписка начинается с сообщения пользователя. Она начинается с ответа бизнеса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КОМИССИЯ WHATSAPP: Различные тарифы для BIC и UIC для разных стран. Применяются во всех странах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ru-RU" sz="1400" dirty="0">
                <a:solidFill>
                  <a:schemeClr val="tx2"/>
                </a:solidFill>
                <a:latin typeface="+mj-lt"/>
              </a:rPr>
              <a:t>КОМИССИЯ GUPSHUP по-прежнему применяется к каждому сообщению в сеансе переписки - 0.001 USD за сообщение независимо от того, шаблон это или сессионное сообщение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ru-RU" sz="1400" b="1" dirty="0">
                <a:solidFill>
                  <a:schemeClr val="tx2"/>
                </a:solidFill>
                <a:latin typeface="+mj-lt"/>
              </a:rPr>
              <a:t>КАКИЕ СООБЩЕНИЯ МОЖЕТ ОТПРАВЛЯТЬ БИЗНЕС</a:t>
            </a:r>
            <a:endParaRPr lang="en-US" sz="1400" b="1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Те же правила выбора и предварительно утвержденного шаблона применяются для переписок, инициированных бизнесом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Те же правила активного пользователя применяются к любому сообщению во время переписки BIC и UIC (бизнес может отправлять бесплатные сообщения, только если пользователь активен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950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953" y="4860032"/>
            <a:ext cx="3644107" cy="359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24744" y="8584703"/>
            <a:ext cx="48399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tx2"/>
                </a:solidFill>
              </a:rPr>
              <a:t>Модель тарификации на основе переговоров </a:t>
            </a:r>
            <a:r>
              <a:rPr lang="en-US" sz="1400" dirty="0">
                <a:solidFill>
                  <a:schemeClr val="tx2"/>
                </a:solidFill>
              </a:rPr>
              <a:t>– </a:t>
            </a:r>
            <a:r>
              <a:rPr lang="ru-RU" sz="1400" dirty="0">
                <a:solidFill>
                  <a:schemeClr val="tx2"/>
                </a:solidFill>
              </a:rPr>
              <a:t>на базе первого сообщения бизнеса</a:t>
            </a:r>
            <a:endParaRPr lang="en-IN" sz="1400" dirty="0">
              <a:solidFill>
                <a:schemeClr val="tx2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364" y="395536"/>
            <a:ext cx="6172200" cy="96010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u="sng" dirty="0">
                <a:solidFill>
                  <a:schemeClr val="tx2"/>
                </a:solidFill>
              </a:rPr>
              <a:t>Новый способ оплаты </a:t>
            </a:r>
            <a:r>
              <a:rPr lang="ru-RU" sz="3100" u="sng" dirty="0" err="1">
                <a:solidFill>
                  <a:schemeClr val="tx2"/>
                </a:solidFill>
              </a:rPr>
              <a:t>WhatsApp</a:t>
            </a:r>
            <a:r>
              <a:rPr lang="ru-RU" sz="3100" u="sng" dirty="0">
                <a:solidFill>
                  <a:schemeClr val="tx2"/>
                </a:solidFill>
              </a:rPr>
              <a:t> – CBP (оплата за переписки) (2/2)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8869" y="1619672"/>
            <a:ext cx="6264695" cy="249299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+mj-lt"/>
              </a:rPr>
              <a:t>Окно переписки</a:t>
            </a:r>
            <a:r>
              <a:rPr lang="en-US" b="1" dirty="0">
                <a:solidFill>
                  <a:schemeClr val="tx2"/>
                </a:solidFill>
                <a:latin typeface="+mj-lt"/>
              </a:rPr>
              <a:t> </a:t>
            </a:r>
          </a:p>
          <a:p>
            <a:r>
              <a:rPr lang="ru-RU" sz="1400" dirty="0">
                <a:solidFill>
                  <a:schemeClr val="tx2"/>
                </a:solidFill>
              </a:rPr>
              <a:t>Отсчет ведется 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с первого сообщения бизнеса, это 24-часовое статичное окно, с помощью которого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WhatsApp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определяет, КОГДА НАЧИНАЕТСЯ И ЗАКАНЧИВАЕТСЯ ОПЛАТА </a:t>
            </a:r>
            <a:r>
              <a:rPr lang="ru-RU" sz="1400" i="1" dirty="0">
                <a:solidFill>
                  <a:schemeClr val="tx2"/>
                </a:solidFill>
                <a:latin typeface="+mj-lt"/>
              </a:rPr>
              <a:t>(например, День 1, 15:00 до День 2, 15:00)</a:t>
            </a:r>
            <a:endParaRPr lang="en-US" sz="1200" i="1" dirty="0">
              <a:solidFill>
                <a:schemeClr val="tx2"/>
              </a:solidFill>
              <a:latin typeface="+mj-lt"/>
            </a:endParaRPr>
          </a:p>
          <a:p>
            <a:endParaRPr lang="en-US" sz="1200" i="1" dirty="0">
              <a:solidFill>
                <a:schemeClr val="tx2"/>
              </a:solidFill>
              <a:latin typeface="+mj-lt"/>
            </a:endParaRPr>
          </a:p>
          <a:p>
            <a:r>
              <a:rPr lang="ru-RU" sz="1400" dirty="0">
                <a:solidFill>
                  <a:schemeClr val="tx2"/>
                </a:solidFill>
                <a:latin typeface="+mj-lt"/>
              </a:rPr>
              <a:t>КОГДА НАЧИНАЕТСЯ И ЗАКАНЧИВАЕТСЯ ОПЛАТА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24-часовая сессия переписки начинается с момента первого ответа от бизнеса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За первое сообщение взимается комиссия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WhatsApp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, дальнейшая плата за сообщения в этом 24-часовом окне не взимается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Сессия начинается с момента доставки первого сообщения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739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70989" y="0"/>
            <a:ext cx="6993396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u="sng" dirty="0" err="1">
                <a:solidFill>
                  <a:schemeClr val="tx2"/>
                </a:solidFill>
              </a:rPr>
              <a:t>Примеры</a:t>
            </a:r>
            <a:r>
              <a:rPr lang="en-US" sz="3000" u="sng" dirty="0">
                <a:solidFill>
                  <a:schemeClr val="tx2"/>
                </a:solidFill>
              </a:rPr>
              <a:t> </a:t>
            </a:r>
            <a:r>
              <a:rPr lang="ru-RU" sz="3000" u="sng" dirty="0">
                <a:solidFill>
                  <a:schemeClr val="tx2"/>
                </a:solidFill>
              </a:rPr>
              <a:t>комиссий</a:t>
            </a:r>
            <a:r>
              <a:rPr lang="en-US" sz="3000" u="sng" dirty="0">
                <a:solidFill>
                  <a:schemeClr val="tx2"/>
                </a:solidFill>
              </a:rPr>
              <a:t> WhatsApp </a:t>
            </a:r>
            <a:r>
              <a:rPr lang="en-US" sz="3000" u="sng" dirty="0" err="1">
                <a:solidFill>
                  <a:schemeClr val="tx2"/>
                </a:solidFill>
              </a:rPr>
              <a:t>и</a:t>
            </a:r>
            <a:r>
              <a:rPr lang="en-US" sz="3000" u="sng" dirty="0">
                <a:solidFill>
                  <a:schemeClr val="tx2"/>
                </a:solidFill>
              </a:rPr>
              <a:t> </a:t>
            </a:r>
            <a:r>
              <a:rPr lang="en-US" sz="3000" u="sng" dirty="0" err="1">
                <a:solidFill>
                  <a:schemeClr val="tx2"/>
                </a:solidFill>
              </a:rPr>
              <a:t>Gupshup</a:t>
            </a:r>
            <a:endParaRPr lang="en-IN" sz="30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6992" y="1043608"/>
            <a:ext cx="33290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ИНИЦИИРОВАНО ПОЛЬЗОВАТЕЛЕМ (UIC)</a:t>
            </a:r>
          </a:p>
          <a:p>
            <a:pPr algn="ctr"/>
            <a:r>
              <a:rPr lang="ru-RU" sz="1400" dirty="0">
                <a:latin typeface="+mj-lt"/>
              </a:rPr>
              <a:t>Пользователь активен</a:t>
            </a:r>
          </a:p>
          <a:p>
            <a:pPr algn="ctr"/>
            <a:r>
              <a:rPr lang="ru-RU" sz="1400" dirty="0">
                <a:latin typeface="+mj-lt"/>
              </a:rPr>
              <a:t>в течение последних 24 часов</a:t>
            </a:r>
            <a:endParaRPr lang="en-IN" sz="14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648" y="1043608"/>
            <a:ext cx="28088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ИНИЦИИРОВАНО БИЗНЕСОМ (BIC)</a:t>
            </a:r>
          </a:p>
          <a:p>
            <a:pPr algn="ctr"/>
            <a:r>
              <a:rPr lang="ru-RU" sz="1400" dirty="0">
                <a:latin typeface="+mj-lt"/>
              </a:rPr>
              <a:t>Пользователь не был активен </a:t>
            </a:r>
          </a:p>
          <a:p>
            <a:pPr algn="ctr"/>
            <a:r>
              <a:rPr lang="ru-RU" sz="1400" dirty="0">
                <a:latin typeface="+mj-lt"/>
              </a:rPr>
              <a:t>в течение последних 24 часов</a:t>
            </a:r>
            <a:endParaRPr lang="en-US" sz="1400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CC54E0-A612-44E5-B34C-E6AEFABF3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24" y="1785610"/>
            <a:ext cx="3097254" cy="273726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05279" y="4650941"/>
            <a:ext cx="2342534" cy="6001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Если бизнес отправляет больше сообщений после Дня 2, 13:05, </a:t>
            </a:r>
          </a:p>
          <a:p>
            <a:pPr algn="ctr"/>
            <a:r>
              <a:rPr lang="ru-RU" sz="1100" dirty="0">
                <a:latin typeface="+mj-lt"/>
              </a:rPr>
              <a:t>без ответа пользователя</a:t>
            </a:r>
            <a:endParaRPr lang="en-US" sz="1100" dirty="0">
              <a:latin typeface="+mj-lt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663275" y="1732465"/>
            <a:ext cx="3117594" cy="2736225"/>
            <a:chOff x="4932040" y="2669356"/>
            <a:chExt cx="3396656" cy="2587484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B44EDADF-542C-4C98-9AF2-C95E4E2CBB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467"/>
            <a:stretch/>
          </p:blipFill>
          <p:spPr bwMode="auto">
            <a:xfrm>
              <a:off x="4932040" y="2669356"/>
              <a:ext cx="3396656" cy="2587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Rectangle 26"/>
            <p:cNvSpPr/>
            <p:nvPr/>
          </p:nvSpPr>
          <p:spPr>
            <a:xfrm>
              <a:off x="6923181" y="4976571"/>
              <a:ext cx="720080" cy="212574"/>
            </a:xfrm>
            <a:prstGeom prst="rect">
              <a:avLst/>
            </a:prstGeom>
            <a:solidFill>
              <a:srgbClr val="DEF3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1:37 PM</a:t>
              </a:r>
              <a:endParaRPr lang="en-IN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cxnSp>
        <p:nvCxnSpPr>
          <p:cNvPr id="22" name="Straight Connector 21"/>
          <p:cNvCxnSpPr/>
          <p:nvPr/>
        </p:nvCxnSpPr>
        <p:spPr>
          <a:xfrm>
            <a:off x="5080061" y="4257178"/>
            <a:ext cx="827523" cy="305148"/>
          </a:xfrm>
          <a:prstGeom prst="line">
            <a:avLst/>
          </a:prstGeom>
          <a:ln>
            <a:solidFill>
              <a:srgbClr val="92D05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2852200" y="3010657"/>
            <a:ext cx="720080" cy="66095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2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814" y="3220450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802" y="3228538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ounded Rectangle 47"/>
          <p:cNvSpPr/>
          <p:nvPr/>
        </p:nvSpPr>
        <p:spPr>
          <a:xfrm>
            <a:off x="2859025" y="3906643"/>
            <a:ext cx="720080" cy="70107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9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39" y="4116436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627" y="412452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ounded Rectangle 50"/>
          <p:cNvSpPr/>
          <p:nvPr/>
        </p:nvSpPr>
        <p:spPr>
          <a:xfrm>
            <a:off x="2817579" y="4973983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2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193" y="5183777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181" y="5191865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479624" y="5635921"/>
            <a:ext cx="2342534" cy="6001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Если бизнес отправляет больше сообщений после Дня 2, 13:05,</a:t>
            </a:r>
          </a:p>
          <a:p>
            <a:pPr algn="ctr"/>
            <a:r>
              <a:rPr lang="ru-RU" sz="1100" dirty="0">
                <a:latin typeface="+mj-lt"/>
              </a:rPr>
              <a:t>и пользователь был активен</a:t>
            </a:r>
            <a:endParaRPr lang="en-US" sz="1100" dirty="0">
              <a:latin typeface="+mj-lt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2791924" y="5958963"/>
            <a:ext cx="720080" cy="66497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6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538" y="6168757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526" y="6176845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ounded Rectangle 61"/>
          <p:cNvSpPr/>
          <p:nvPr/>
        </p:nvSpPr>
        <p:spPr>
          <a:xfrm>
            <a:off x="6016165" y="2350577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4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226" y="2508456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Rounded Rectangle 64"/>
          <p:cNvSpPr/>
          <p:nvPr/>
        </p:nvSpPr>
        <p:spPr>
          <a:xfrm>
            <a:off x="5987189" y="3625432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6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803" y="3835226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791" y="384331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ounded Rectangle 70"/>
          <p:cNvSpPr/>
          <p:nvPr/>
        </p:nvSpPr>
        <p:spPr>
          <a:xfrm>
            <a:off x="5927146" y="4379245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72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207" y="453712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TextBox 72"/>
          <p:cNvSpPr txBox="1"/>
          <p:nvPr/>
        </p:nvSpPr>
        <p:spPr>
          <a:xfrm>
            <a:off x="3812896" y="4964775"/>
            <a:ext cx="2342534" cy="430887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Если бизнес отправляет еще одно сообщение до Дня 2, 13:13</a:t>
            </a:r>
            <a:endParaRPr lang="en-US" sz="1100" dirty="0"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717032" y="5868144"/>
            <a:ext cx="2664296" cy="707886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Если бизнес отправляет еще одно сообщение между Днем 2, 13:13 и 13:37</a:t>
            </a:r>
          </a:p>
          <a:p>
            <a:pPr algn="ctr"/>
            <a:r>
              <a:rPr lang="ru-RU" sz="900" i="1" dirty="0">
                <a:latin typeface="+mj-lt"/>
              </a:rPr>
              <a:t>(считается, что пользователь отправил последнее сообщение в 13:37)</a:t>
            </a:r>
            <a:endParaRPr lang="en-US" sz="900" i="1" dirty="0">
              <a:latin typeface="+mj-lt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5997581" y="6427141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9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195" y="6636935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83" y="6645023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Box 80"/>
          <p:cNvSpPr txBox="1"/>
          <p:nvPr/>
        </p:nvSpPr>
        <p:spPr>
          <a:xfrm>
            <a:off x="3717032" y="7164288"/>
            <a:ext cx="2520280" cy="7386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</a:rPr>
              <a:t>Если бизнес отправляет еще одно сообщение после Дня 2, 13:37</a:t>
            </a:r>
          </a:p>
          <a:p>
            <a:pPr algn="ctr"/>
            <a:r>
              <a:rPr lang="ru-RU" sz="1000" i="1" dirty="0"/>
              <a:t>(считается, что пользователь отправил последнее сообщение в 13:37)</a:t>
            </a:r>
            <a:endParaRPr lang="en-US" sz="1000" i="1" dirty="0"/>
          </a:p>
        </p:txBody>
      </p:sp>
      <p:sp>
        <p:nvSpPr>
          <p:cNvPr id="82" name="Rounded Rectangle 81"/>
          <p:cNvSpPr/>
          <p:nvPr/>
        </p:nvSpPr>
        <p:spPr>
          <a:xfrm>
            <a:off x="6025682" y="7726487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3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296" y="7936281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284" y="7944369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ounded Rectangle 84"/>
          <p:cNvSpPr/>
          <p:nvPr/>
        </p:nvSpPr>
        <p:spPr>
          <a:xfrm>
            <a:off x="5963376" y="5304951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Оплата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86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437" y="5462830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85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8" grpId="0" animBg="1"/>
      <p:bldP spid="54" grpId="0" animBg="1"/>
      <p:bldP spid="73" grpId="0" animBg="1"/>
      <p:bldP spid="77" grpId="0" animBg="1"/>
      <p:bldP spid="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629E52-410D-43DD-BF92-82181F4FE88C}"/>
              </a:ext>
            </a:extLst>
          </p:cNvPr>
          <p:cNvSpPr txBox="1"/>
          <p:nvPr/>
        </p:nvSpPr>
        <p:spPr>
          <a:xfrm>
            <a:off x="0" y="1002168"/>
            <a:ext cx="6858000" cy="48936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ru-RU" sz="2400" b="1" dirty="0"/>
              <a:t>Бесплатный период</a:t>
            </a:r>
          </a:p>
          <a:p>
            <a:pPr algn="ctr"/>
            <a:endParaRPr lang="ru-RU" sz="1600" dirty="0"/>
          </a:p>
          <a:p>
            <a:pPr algn="ctr"/>
            <a:r>
              <a:rPr lang="ru-RU" sz="1600" dirty="0"/>
              <a:t>Первые 1000 переписок бесплатны в каждом WABA в течение каждого</a:t>
            </a:r>
          </a:p>
          <a:p>
            <a:pPr algn="ctr"/>
            <a:r>
              <a:rPr lang="ru-RU" sz="1600" dirty="0"/>
              <a:t>календарного месяца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Это может быть UIC или BIC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В этом случае по-прежнему взимается комиссия </a:t>
            </a:r>
            <a:r>
              <a:rPr lang="ru-RU" sz="1600" dirty="0" err="1"/>
              <a:t>Gupshup</a:t>
            </a:r>
            <a:r>
              <a:rPr lang="ru-RU" sz="1600" dirty="0"/>
              <a:t> за каждое сообщение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pPr algn="ctr"/>
            <a:r>
              <a:rPr lang="ru-RU" sz="2400" b="1" dirty="0"/>
              <a:t>Бесплатные точки входа </a:t>
            </a:r>
            <a:r>
              <a:rPr lang="en-US" sz="2400" b="1" dirty="0"/>
              <a:t>(FEP)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Переписки, которые начинаются с рекламных объявлений, переходящих по ссылке на </a:t>
            </a:r>
            <a:r>
              <a:rPr lang="ru-RU" sz="1600" dirty="0" err="1"/>
              <a:t>WhatsApp</a:t>
            </a:r>
            <a:r>
              <a:rPr lang="ru-RU" sz="1600" dirty="0"/>
              <a:t> или CTA страницы </a:t>
            </a:r>
            <a:r>
              <a:rPr lang="ru-RU" sz="1600" dirty="0" err="1"/>
              <a:t>Facebook</a:t>
            </a:r>
            <a:r>
              <a:rPr lang="ru-RU" sz="1600" dirty="0"/>
              <a:t>, будут бесплатными (Примечание</a:t>
            </a:r>
            <a:r>
              <a:rPr lang="en-US" sz="1600" dirty="0"/>
              <a:t>: </a:t>
            </a:r>
            <a:r>
              <a:rPr lang="ru-RU" sz="1600" dirty="0"/>
              <a:t>первый UIC пользователя бесплатный)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/>
              <a:t>В этом случае по-прежнему взимается комиссия </a:t>
            </a:r>
            <a:r>
              <a:rPr lang="ru-RU" sz="1600" dirty="0" err="1"/>
              <a:t>Gupshup</a:t>
            </a:r>
            <a:r>
              <a:rPr lang="ru-RU" sz="1600" dirty="0"/>
              <a:t> за каждое сообщение</a:t>
            </a:r>
            <a:endParaRPr lang="en-US" sz="1600" dirty="0"/>
          </a:p>
          <a:p>
            <a:endParaRPr lang="en-IN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2900" y="59499"/>
            <a:ext cx="6172200" cy="96010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3100" u="sng" dirty="0">
                <a:solidFill>
                  <a:schemeClr val="tx2"/>
                </a:solidFill>
              </a:rPr>
              <a:t>Дополнительно</a:t>
            </a:r>
            <a:endParaRPr lang="en-IN" sz="31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6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8640" y="2699792"/>
            <a:ext cx="6525344" cy="11521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</a:rPr>
              <a:t>Какие изменения ждут  платформу </a:t>
            </a:r>
            <a:r>
              <a:rPr lang="ru-RU" sz="3200" u="sng" dirty="0" err="1">
                <a:solidFill>
                  <a:schemeClr val="accent1">
                    <a:lumMod val="75000"/>
                  </a:schemeClr>
                </a:solidFill>
              </a:rPr>
              <a:t>Gupshup</a:t>
            </a:r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</a:rPr>
              <a:t> с введением модели оплаты за переписки</a:t>
            </a:r>
            <a:r>
              <a:rPr lang="ru-RU" sz="3000" u="sng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r>
              <a:rPr lang="en-US" sz="3000" u="sng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IN" sz="30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6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9618" y="539552"/>
            <a:ext cx="5140951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Изменения в отчете кошелька</a:t>
            </a:r>
            <a:endParaRPr lang="en-IN" sz="3000" u="sng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1356" y="2771800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       </a:t>
            </a:r>
          </a:p>
          <a:p>
            <a:r>
              <a:rPr lang="en-IN" dirty="0"/>
              <a:t>       </a:t>
            </a:r>
          </a:p>
          <a:p>
            <a:r>
              <a:rPr lang="en-IN" dirty="0"/>
              <a:t> 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332655" y="1187624"/>
            <a:ext cx="63388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+mj-lt"/>
              </a:rPr>
              <a:t>Раздел отчета по расходам кошелька будет обновлен в следующем формате, с учетом новой тарификации переписок: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539035"/>
              </p:ext>
            </p:extLst>
          </p:nvPr>
        </p:nvGraphicFramePr>
        <p:xfrm>
          <a:off x="1124744" y="2411760"/>
          <a:ext cx="45720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Расходы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Сообщения</a:t>
                      </a:r>
                      <a:r>
                        <a:rPr lang="ru-RU" sz="2000" b="1" baseline="0" dirty="0"/>
                        <a:t> </a:t>
                      </a:r>
                      <a:r>
                        <a:rPr lang="en-IN" sz="2000" b="1" dirty="0"/>
                        <a:t>(</a:t>
                      </a:r>
                      <a:r>
                        <a:rPr lang="ru-RU" sz="2000" b="1" dirty="0"/>
                        <a:t>Оплата</a:t>
                      </a:r>
                      <a:r>
                        <a:rPr lang="ru-RU" sz="2000" b="1" baseline="0" dirty="0"/>
                        <a:t> </a:t>
                      </a:r>
                      <a:r>
                        <a:rPr lang="en-IN" sz="2000" b="1" dirty="0"/>
                        <a:t>Gupshup)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       </a:t>
                      </a:r>
                      <a:r>
                        <a:rPr lang="ru-RU" sz="2000" dirty="0"/>
                        <a:t>Входящая сессия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      </a:t>
                      </a:r>
                      <a:r>
                        <a:rPr lang="ru-RU" sz="2000" dirty="0"/>
                        <a:t>Исходящая сессия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      </a:t>
                      </a:r>
                      <a:r>
                        <a:rPr lang="ru-RU" sz="2000" dirty="0"/>
                        <a:t>Медиа исходящей сессии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      </a:t>
                      </a:r>
                      <a:r>
                        <a:rPr lang="ru-RU" sz="2000" dirty="0"/>
                        <a:t>Исходящий шаблон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      </a:t>
                      </a:r>
                      <a:r>
                        <a:rPr lang="ru-RU" sz="2000" dirty="0"/>
                        <a:t>Медиа исходящего шаблона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Сообщения (комиссия </a:t>
                      </a:r>
                      <a:r>
                        <a:rPr lang="ru-RU" sz="2000" b="1" dirty="0" err="1"/>
                        <a:t>WhatsApp</a:t>
                      </a:r>
                      <a:r>
                        <a:rPr lang="en-IN" sz="2000" b="1" dirty="0"/>
                        <a:t>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       </a:t>
                      </a:r>
                      <a:r>
                        <a:rPr lang="ru-RU" sz="2000" dirty="0"/>
                        <a:t>Исходящий шаблон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Переговоры (комиссия </a:t>
                      </a:r>
                      <a:r>
                        <a:rPr lang="ru-RU" sz="2000" b="1" dirty="0" err="1"/>
                        <a:t>WhatsApp</a:t>
                      </a:r>
                      <a:r>
                        <a:rPr lang="en-IN" sz="2000" b="1" dirty="0"/>
                        <a:t>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dirty="0"/>
                        <a:t>      </a:t>
                      </a:r>
                      <a:r>
                        <a:rPr lang="ru-RU" sz="2000" dirty="0"/>
                        <a:t>Платный </a:t>
                      </a:r>
                      <a:r>
                        <a:rPr lang="en-IN" sz="2000" dirty="0"/>
                        <a:t>UIC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     </a:t>
                      </a:r>
                      <a:r>
                        <a:rPr lang="ru-RU" sz="2000" dirty="0"/>
                        <a:t>Платный </a:t>
                      </a:r>
                      <a:r>
                        <a:rPr lang="en-IN" sz="2000" dirty="0"/>
                        <a:t>BIC</a:t>
                      </a:r>
                      <a:br>
                        <a:rPr lang="en-IN" sz="2000" dirty="0"/>
                      </a:br>
                      <a:r>
                        <a:rPr lang="en-IN" sz="2000" dirty="0"/>
                        <a:t>      </a:t>
                      </a:r>
                      <a:r>
                        <a:rPr lang="ru-RU" sz="2000" dirty="0"/>
                        <a:t>Бесплатная точка входа</a:t>
                      </a:r>
                      <a:endParaRPr lang="en-IN" sz="2000" dirty="0"/>
                    </a:p>
                    <a:p>
                      <a:r>
                        <a:rPr lang="en-IN" sz="2000" dirty="0"/>
                        <a:t>      </a:t>
                      </a:r>
                      <a:r>
                        <a:rPr lang="ru-RU" sz="2000" dirty="0"/>
                        <a:t>Тест для Мексики</a:t>
                      </a:r>
                      <a:r>
                        <a:rPr lang="en-IN" sz="20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32654" y="4932040"/>
            <a:ext cx="5832649" cy="720080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48680" y="7066880"/>
            <a:ext cx="5544616" cy="288032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5054278" y="8172400"/>
            <a:ext cx="164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/>
              <a:t>Эти поля не будут применяться после начала работы CBP</a:t>
            </a:r>
            <a:endParaRPr lang="en-IN" sz="1200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165303" y="5682377"/>
            <a:ext cx="216025" cy="2402728"/>
          </a:xfrm>
          <a:prstGeom prst="line">
            <a:avLst/>
          </a:prstGeom>
          <a:ln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29200" y="7380311"/>
            <a:ext cx="72007" cy="704793"/>
          </a:xfrm>
          <a:prstGeom prst="line">
            <a:avLst/>
          </a:prstGeom>
          <a:ln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1387</TotalTime>
  <Words>909</Words>
  <Application>Microsoft Macintosh PowerPoint</Application>
  <PresentationFormat>Экран (4:3)</PresentationFormat>
  <Paragraphs>137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Как работает CBP (оплата за переписки)?</vt:lpstr>
      <vt:lpstr>Предыдущий способ оплаты WhatsApp –  тарификация сообщений</vt:lpstr>
      <vt:lpstr>Новый способ оплаты WhatsApp – CBP (оплата за переписки) (1/2)</vt:lpstr>
      <vt:lpstr>Презентация PowerPoint</vt:lpstr>
      <vt:lpstr>Презентация PowerPoint</vt:lpstr>
      <vt:lpstr>Презентация PowerPoint</vt:lpstr>
      <vt:lpstr>Какие изменения ждут  платформу Gupshup с введением модели оплаты за переписки? 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 Conversation Based Pricing (CBP)</dc:title>
  <dc:creator>Divya</dc:creator>
  <cp:lastModifiedBy>Microsoft Office User</cp:lastModifiedBy>
  <cp:revision>73</cp:revision>
  <dcterms:created xsi:type="dcterms:W3CDTF">2021-12-27T16:04:08Z</dcterms:created>
  <dcterms:modified xsi:type="dcterms:W3CDTF">2022-01-10T19:46:27Z</dcterms:modified>
</cp:coreProperties>
</file>