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F_3B0B26F0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81" r:id="rId4"/>
    <p:sldId id="278" r:id="rId5"/>
    <p:sldId id="287" r:id="rId6"/>
    <p:sldId id="260" r:id="rId7"/>
    <p:sldId id="289" r:id="rId8"/>
    <p:sldId id="282" r:id="rId9"/>
    <p:sldId id="271" r:id="rId10"/>
    <p:sldId id="279" r:id="rId11"/>
    <p:sldId id="280" r:id="rId1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7DDB9D-5C02-EB99-6C1F-28A5416B4B68}" name="Douglas Uggioni" initials="DU" userId="6688c744e4360eba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3DF5"/>
    <a:srgbClr val="320CF2"/>
    <a:srgbClr val="DEF3C9"/>
    <a:srgbClr val="D5F0BA"/>
    <a:srgbClr val="EAE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D44BEB-65F7-4A66-A962-1A738F18BC28}" v="26" dt="2022-01-11T11:21:17.5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>
      <p:cViewPr>
        <p:scale>
          <a:sx n="66" d="100"/>
          <a:sy n="66" d="100"/>
        </p:scale>
        <p:origin x="2400" y="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modernComment_10F_3B0B26F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CD3DB4B-D710-4F4F-AD6A-D2E46538CF57}" authorId="{C27DDB9D-5C02-EB99-6C1F-28A5416B4B68}" created="2022-01-11T11:21:17.583">
    <pc:sldMkLst xmlns:pc="http://schemas.microsoft.com/office/powerpoint/2013/main/command">
      <pc:docMk/>
      <pc:sldMk cId="990586608" sldId="271"/>
    </pc:sldMkLst>
    <p188:txBody>
      <a:bodyPr/>
      <a:lstStyle/>
      <a:p>
        <a:r>
          <a:rPr lang="pt-BR"/>
          <a:t>Not sure we need this "These fields will not be applicable once CBP starts". If we need it, here's the translation: "Estes campos não serão aplicáveis quando o CBP começar".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99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412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8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68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013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65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393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91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204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741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84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532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1C5EB-79BE-4613-8A99-84768B1C013A}" type="datetimeFigureOut">
              <a:rPr lang="en-IN" smtClean="0"/>
              <a:t>11-01-2022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9426-CD4F-4C6B-A4F7-5D83A403CFF7}" type="slidenum">
              <a:rPr lang="en-IN" smtClean="0"/>
              <a:t>‹nº›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490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upshup.io/hc/en-us/articles/4414108160409" TargetMode="External"/><Relationship Id="rId2" Type="http://schemas.openxmlformats.org/officeDocument/2006/relationships/hyperlink" Target="https://developers.facebook.com/docs/whatsapp/pricing/conversationpricing/?translation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gupshup.io/hc/en-us/articles/4414108160409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F_3B0B26F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98068" y="395536"/>
            <a:ext cx="6172200" cy="960107"/>
          </a:xfrm>
          <a:prstGeom prst="rect">
            <a:avLst/>
          </a:prstGeom>
        </p:spPr>
        <p:txBody>
          <a:bodyPr vert="horz" lIns="91440" tIns="45720" rIns="91440" bIns="45720" anchor="b" anchorCtr="0">
            <a:normAutofit fontScale="6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/>
              <a:t>Guia </a:t>
            </a:r>
            <a:r>
              <a:rPr lang="en-US" u="sng" dirty="0" err="1"/>
              <a:t>Rápido</a:t>
            </a:r>
            <a:r>
              <a:rPr lang="en-US" u="sng" dirty="0"/>
              <a:t> para </a:t>
            </a:r>
            <a:r>
              <a:rPr lang="en-US" u="sng" dirty="0" err="1"/>
              <a:t>Implementação</a:t>
            </a:r>
            <a:r>
              <a:rPr lang="en-US" u="sng" dirty="0"/>
              <a:t> dos </a:t>
            </a:r>
            <a:r>
              <a:rPr lang="en-US" u="sng" dirty="0" err="1"/>
              <a:t>Preços</a:t>
            </a:r>
            <a:r>
              <a:rPr lang="en-US" u="sng" dirty="0"/>
              <a:t> </a:t>
            </a:r>
            <a:r>
              <a:rPr lang="en-US" u="sng" dirty="0" err="1"/>
              <a:t>Baseados</a:t>
            </a:r>
            <a:r>
              <a:rPr lang="en-US" u="sng" dirty="0"/>
              <a:t> </a:t>
            </a:r>
            <a:r>
              <a:rPr lang="en-US" u="sng" dirty="0" err="1"/>
              <a:t>em</a:t>
            </a:r>
            <a:r>
              <a:rPr lang="en-US" u="sng" dirty="0"/>
              <a:t> Conversas no Self-service da </a:t>
            </a:r>
            <a:r>
              <a:rPr lang="en-US" u="sng" dirty="0" err="1"/>
              <a:t>Gupshup</a:t>
            </a:r>
            <a:endParaRPr lang="en-IN" u="sng" dirty="0" err="1"/>
          </a:p>
        </p:txBody>
      </p:sp>
      <p:sp>
        <p:nvSpPr>
          <p:cNvPr id="6" name="TextBox 5"/>
          <p:cNvSpPr txBox="1"/>
          <p:nvPr/>
        </p:nvSpPr>
        <p:spPr>
          <a:xfrm>
            <a:off x="603032" y="1979712"/>
            <a:ext cx="5867236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/>
              <a:t>Como a </a:t>
            </a:r>
            <a:r>
              <a:rPr lang="en-US" sz="1600" dirty="0" err="1"/>
              <a:t>maioria</a:t>
            </a:r>
            <a:r>
              <a:rPr lang="en-US" sz="1600" dirty="0"/>
              <a:t> de </a:t>
            </a:r>
            <a:r>
              <a:rPr lang="en-US" sz="1600" dirty="0" err="1"/>
              <a:t>vocês</a:t>
            </a:r>
            <a:r>
              <a:rPr lang="en-US" sz="1600" dirty="0"/>
              <a:t> </a:t>
            </a:r>
            <a:r>
              <a:rPr lang="en-US" sz="1600" dirty="0" err="1"/>
              <a:t>já</a:t>
            </a:r>
            <a:r>
              <a:rPr lang="en-US" sz="1600" dirty="0"/>
              <a:t> </a:t>
            </a:r>
            <a:r>
              <a:rPr lang="en-US" sz="1600" dirty="0" err="1"/>
              <a:t>deve</a:t>
            </a:r>
            <a:r>
              <a:rPr lang="en-US" sz="1600" dirty="0"/>
              <a:t> </a:t>
            </a:r>
            <a:r>
              <a:rPr lang="en-US" sz="1600" dirty="0" err="1"/>
              <a:t>estar</a:t>
            </a:r>
            <a:r>
              <a:rPr lang="en-US" sz="1600" dirty="0"/>
              <a:t> </a:t>
            </a:r>
            <a:r>
              <a:rPr lang="en-US" sz="1600" dirty="0" err="1"/>
              <a:t>sabendo</a:t>
            </a:r>
            <a:r>
              <a:rPr lang="en-US" sz="1600" dirty="0"/>
              <a:t>, a </a:t>
            </a:r>
            <a:r>
              <a:rPr lang="en-US" sz="1600" dirty="0" err="1"/>
              <a:t>partir</a:t>
            </a:r>
            <a:r>
              <a:rPr lang="en-US" sz="1600" dirty="0"/>
              <a:t> do </a:t>
            </a:r>
            <a:r>
              <a:rPr lang="en-US" sz="1600" dirty="0" err="1"/>
              <a:t>dia</a:t>
            </a:r>
            <a:r>
              <a:rPr lang="en-US" sz="1600" dirty="0"/>
              <a:t> 1º de </a:t>
            </a:r>
            <a:r>
              <a:rPr lang="en-US" sz="1600" dirty="0" err="1"/>
              <a:t>fevereiro</a:t>
            </a:r>
            <a:r>
              <a:rPr lang="en-US" sz="1600" dirty="0"/>
              <a:t> de 2022 o WhatsApp </a:t>
            </a:r>
            <a:r>
              <a:rPr lang="en-US" sz="1600" dirty="0" err="1"/>
              <a:t>vai</a:t>
            </a:r>
            <a:r>
              <a:rPr lang="en-US" sz="1600" dirty="0"/>
              <a:t> mudar o </a:t>
            </a:r>
            <a:r>
              <a:rPr lang="en-US" sz="1600" dirty="0" err="1"/>
              <a:t>formato</a:t>
            </a:r>
            <a:r>
              <a:rPr lang="en-US" sz="1600" dirty="0"/>
              <a:t> de </a:t>
            </a:r>
            <a:r>
              <a:rPr lang="en-US" sz="1600" dirty="0" err="1"/>
              <a:t>preços</a:t>
            </a:r>
            <a:r>
              <a:rPr lang="en-US" sz="1600" dirty="0"/>
              <a:t>: o </a:t>
            </a:r>
            <a:r>
              <a:rPr lang="en-US" sz="1600" dirty="0" err="1"/>
              <a:t>preço</a:t>
            </a:r>
            <a:r>
              <a:rPr lang="en-US" sz="1600" dirty="0"/>
              <a:t> </a:t>
            </a:r>
            <a:r>
              <a:rPr lang="en-US" sz="1600" dirty="0" err="1"/>
              <a:t>baseado</a:t>
            </a:r>
            <a:r>
              <a:rPr lang="en-US" sz="1600" dirty="0"/>
              <a:t> </a:t>
            </a:r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notificações</a:t>
            </a:r>
            <a:r>
              <a:rPr lang="en-US" sz="1600" dirty="0"/>
              <a:t> </a:t>
            </a:r>
            <a:r>
              <a:rPr lang="en-US" sz="1600" dirty="0" err="1"/>
              <a:t>passará</a:t>
            </a:r>
            <a:r>
              <a:rPr lang="en-US" sz="1600" dirty="0"/>
              <a:t> a ser </a:t>
            </a:r>
            <a:r>
              <a:rPr lang="en-US" sz="1600" dirty="0" err="1"/>
              <a:t>baseado</a:t>
            </a:r>
            <a:r>
              <a:rPr lang="en-US" sz="1600" dirty="0"/>
              <a:t> </a:t>
            </a:r>
            <a:r>
              <a:rPr lang="en-US" sz="1600" dirty="0" err="1"/>
              <a:t>em</a:t>
            </a:r>
            <a:r>
              <a:rPr lang="en-US" sz="1600" dirty="0"/>
              <a:t> conversas.</a:t>
            </a:r>
          </a:p>
          <a:p>
            <a:endParaRPr lang="en-US" sz="1600"/>
          </a:p>
          <a:p>
            <a:r>
              <a:rPr lang="en-US" sz="1600" dirty="0"/>
              <a:t>Assim, </a:t>
            </a:r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vez</a:t>
            </a:r>
            <a:r>
              <a:rPr lang="en-US" sz="1600" dirty="0"/>
              <a:t> de ser </a:t>
            </a:r>
            <a:r>
              <a:rPr lang="en-US" sz="1600" dirty="0" err="1"/>
              <a:t>cobrado</a:t>
            </a:r>
            <a:r>
              <a:rPr lang="en-US" sz="1600" dirty="0"/>
              <a:t> por </a:t>
            </a:r>
            <a:r>
              <a:rPr lang="en-US" sz="1600" dirty="0" err="1"/>
              <a:t>notificações</a:t>
            </a:r>
            <a:r>
              <a:rPr lang="en-US" sz="1600" dirty="0"/>
              <a:t> </a:t>
            </a:r>
            <a:r>
              <a:rPr lang="en-US" sz="1600" dirty="0" err="1"/>
              <a:t>enviadas</a:t>
            </a:r>
            <a:r>
              <a:rPr lang="en-US" sz="1600" dirty="0"/>
              <a:t>, </a:t>
            </a:r>
            <a:r>
              <a:rPr lang="en-US" sz="1600" dirty="0" err="1"/>
              <a:t>todo</a:t>
            </a:r>
            <a:r>
              <a:rPr lang="en-US" sz="1600" dirty="0"/>
              <a:t> </a:t>
            </a:r>
            <a:r>
              <a:rPr lang="en-US" sz="1600" dirty="0" err="1"/>
              <a:t>negócio</a:t>
            </a:r>
            <a:r>
              <a:rPr lang="en-US" sz="1600" dirty="0"/>
              <a:t> </a:t>
            </a:r>
            <a:r>
              <a:rPr lang="en-US" sz="1600" dirty="0" err="1"/>
              <a:t>será</a:t>
            </a:r>
            <a:r>
              <a:rPr lang="en-US" sz="1600" dirty="0"/>
              <a:t> </a:t>
            </a:r>
            <a:r>
              <a:rPr lang="en-US" sz="1600" dirty="0" err="1"/>
              <a:t>cobrado</a:t>
            </a:r>
            <a:r>
              <a:rPr lang="en-US" sz="1600" dirty="0"/>
              <a:t> por conversa. Uma conversa </a:t>
            </a:r>
            <a:r>
              <a:rPr lang="en-US" sz="1600" dirty="0" err="1"/>
              <a:t>inclui</a:t>
            </a:r>
            <a:r>
              <a:rPr lang="en-US" sz="1600" dirty="0"/>
              <a:t> </a:t>
            </a:r>
            <a:r>
              <a:rPr lang="en-US" sz="1600" dirty="0" err="1"/>
              <a:t>todas</a:t>
            </a:r>
            <a:r>
              <a:rPr lang="en-US" sz="1600" dirty="0"/>
              <a:t> as </a:t>
            </a:r>
            <a:r>
              <a:rPr lang="en-US" sz="1600" dirty="0" err="1"/>
              <a:t>mensagens</a:t>
            </a:r>
            <a:r>
              <a:rPr lang="en-US" sz="1600" dirty="0"/>
              <a:t> </a:t>
            </a:r>
            <a:r>
              <a:rPr lang="en-US" sz="1600" dirty="0" err="1"/>
              <a:t>entregues</a:t>
            </a:r>
            <a:r>
              <a:rPr lang="en-US" sz="1600" dirty="0"/>
              <a:t> </a:t>
            </a:r>
            <a:r>
              <a:rPr lang="en-US" sz="1600" dirty="0" err="1"/>
              <a:t>em</a:t>
            </a:r>
            <a:r>
              <a:rPr lang="en-US" sz="1600" dirty="0"/>
              <a:t> um </a:t>
            </a:r>
            <a:r>
              <a:rPr lang="en-US" sz="1600" dirty="0" err="1"/>
              <a:t>período</a:t>
            </a:r>
            <a:r>
              <a:rPr lang="en-US" sz="1600" dirty="0"/>
              <a:t> de 24 horas.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/>
              <a:t>Leia </a:t>
            </a:r>
            <a:r>
              <a:rPr lang="en-US" sz="1600" b="1" dirty="0" err="1"/>
              <a:t>este</a:t>
            </a:r>
            <a:r>
              <a:rPr lang="en-US" sz="1600" b="1" dirty="0"/>
              <a:t> </a:t>
            </a:r>
            <a:r>
              <a:rPr lang="en-US" sz="1600" b="1" dirty="0" err="1"/>
              <a:t>guia</a:t>
            </a:r>
            <a:r>
              <a:rPr lang="en-US" sz="1600" b="1" dirty="0"/>
              <a:t> para saber:</a:t>
            </a:r>
          </a:p>
          <a:p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Como </a:t>
            </a:r>
            <a:r>
              <a:rPr lang="en-US" sz="1600" dirty="0" err="1"/>
              <a:t>funciona</a:t>
            </a:r>
            <a:r>
              <a:rPr lang="en-US" sz="1600" dirty="0"/>
              <a:t> o </a:t>
            </a:r>
            <a:r>
              <a:rPr lang="en-US" sz="1600" dirty="0" err="1"/>
              <a:t>preço</a:t>
            </a:r>
            <a:r>
              <a:rPr lang="en-US" sz="1600" dirty="0"/>
              <a:t> </a:t>
            </a:r>
            <a:r>
              <a:rPr lang="en-US" sz="1600" dirty="0" err="1"/>
              <a:t>baseado</a:t>
            </a:r>
            <a:r>
              <a:rPr lang="en-US" sz="1600" dirty="0"/>
              <a:t> </a:t>
            </a:r>
            <a:r>
              <a:rPr lang="en-US" sz="1600" dirty="0" err="1"/>
              <a:t>em</a:t>
            </a:r>
            <a:r>
              <a:rPr lang="en-US" sz="1600" dirty="0"/>
              <a:t> conversas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Quais </a:t>
            </a:r>
            <a:r>
              <a:rPr lang="en-US" sz="1600" dirty="0" err="1"/>
              <a:t>mudanças</a:t>
            </a:r>
            <a:r>
              <a:rPr lang="en-US" sz="1600" dirty="0"/>
              <a:t> </a:t>
            </a:r>
            <a:r>
              <a:rPr lang="en-US" sz="1600" dirty="0" err="1"/>
              <a:t>ocorrerão</a:t>
            </a:r>
            <a:r>
              <a:rPr lang="en-US" sz="1600" dirty="0"/>
              <a:t> no Self-Service da </a:t>
            </a:r>
            <a:r>
              <a:rPr lang="en-US" sz="1600" dirty="0" err="1"/>
              <a:t>Gupshup</a:t>
            </a:r>
            <a:r>
              <a:rPr lang="en-US" sz="1600" dirty="0"/>
              <a:t> com a </a:t>
            </a:r>
            <a:r>
              <a:rPr lang="en-US" sz="1600" dirty="0" err="1"/>
              <a:t>introdução</a:t>
            </a:r>
            <a:r>
              <a:rPr lang="en-US" sz="1600" dirty="0"/>
              <a:t> do novo </a:t>
            </a:r>
            <a:r>
              <a:rPr lang="en-US" sz="1600" dirty="0" err="1"/>
              <a:t>modelo</a:t>
            </a:r>
            <a:endParaRPr lang="en-US" sz="1600" dirty="0" err="1">
              <a:latin typeface="+mj-lt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550" y="6228184"/>
            <a:ext cx="58672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Links externos úteis:</a:t>
            </a:r>
          </a:p>
          <a:p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>
                <a:hlinkClick r:id="rId2"/>
              </a:rPr>
              <a:t>Preços baseados em conversa — Facebook</a:t>
            </a:r>
            <a:endParaRPr lang="en-US" sz="1600" dirty="0">
              <a:hlinkClick r:id="rId2"/>
            </a:endParaRPr>
          </a:p>
          <a:p>
            <a:r>
              <a:rPr lang="en-US" sz="1600" dirty="0">
                <a:hlinkClick r:id="rId2"/>
              </a:rPr>
              <a:t> 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hlinkClick r:id="rId3"/>
              </a:rPr>
              <a:t>Gupshup API documentation for CBP </a:t>
            </a:r>
            <a:endParaRPr lang="en-IN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3835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6117" y="539552"/>
            <a:ext cx="360797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3000" u="sng">
                <a:solidFill>
                  <a:schemeClr val="tx2"/>
                </a:solidFill>
                <a:latin typeface="+mj-lt"/>
                <a:ea typeface="+mj-ea"/>
                <a:cs typeface="+mj-cs"/>
              </a:rPr>
              <a:t>Mudanças no payload</a:t>
            </a:r>
            <a:endParaRPr lang="en-IN" sz="3000" u="sng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1356" y="2771800"/>
            <a:ext cx="3429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/>
              <a:t>       </a:t>
            </a:r>
          </a:p>
          <a:p>
            <a:r>
              <a:rPr lang="en-IN"/>
              <a:t>      </a:t>
            </a:r>
            <a:endParaRPr lang="en-IN" dirty="0"/>
          </a:p>
          <a:p>
            <a:r>
              <a:rPr lang="en-IN" dirty="0"/>
              <a:t>   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326" y="3125462"/>
            <a:ext cx="63388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>
                <a:latin typeface="+mj-lt"/>
              </a:rPr>
              <a:t>Para se informar sobre as alterações no payload, verifique</a:t>
            </a:r>
            <a:endParaRPr lang="en-US" sz="1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8091" y="3510464"/>
            <a:ext cx="3777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2"/>
              </a:rPr>
              <a:t>Documentação da API da Gupshup para preço baseado em conversas</a:t>
            </a: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62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4944" y="5868144"/>
            <a:ext cx="1529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Fim</a:t>
            </a:r>
            <a:endParaRPr lang="en-IN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863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32656" y="2555776"/>
            <a:ext cx="6172200" cy="960107"/>
          </a:xfrm>
        </p:spPr>
        <p:txBody>
          <a:bodyPr>
            <a:normAutofit/>
          </a:bodyPr>
          <a:lstStyle/>
          <a:p>
            <a:r>
              <a:rPr lang="en-US" sz="3100" u="sng">
                <a:solidFill>
                  <a:schemeClr val="tx2"/>
                </a:solidFill>
              </a:rPr>
              <a:t>Como funciona o preço baseado em conversas?</a:t>
            </a:r>
            <a:endParaRPr lang="en-IN" sz="31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57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8639" y="439283"/>
            <a:ext cx="6172200" cy="960107"/>
          </a:xfrm>
        </p:spPr>
        <p:txBody>
          <a:bodyPr>
            <a:normAutofit fontScale="90000"/>
          </a:bodyPr>
          <a:lstStyle/>
          <a:p>
            <a:r>
              <a:rPr lang="en-US" sz="3100" u="sng">
                <a:solidFill>
                  <a:schemeClr val="tx2"/>
                </a:solidFill>
              </a:rPr>
              <a:t>O jeito antigo de cobrar a taxa do WhatsApp – Preço baseado em mensagens</a:t>
            </a:r>
            <a:endParaRPr lang="en-IN" sz="3100" u="sng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6712" y="1763688"/>
            <a:ext cx="54561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+mj-lt"/>
              </a:rPr>
              <a:t>No modelo de preços baseado em mensagens, a taxa do WhatsApp é decidida com base na JANELA ATIVA.</a:t>
            </a:r>
            <a:r>
              <a:rPr lang="en-US" sz="1600" b="1">
                <a:solidFill>
                  <a:schemeClr val="tx2"/>
                </a:solidFill>
                <a:latin typeface="+mj-lt"/>
              </a:rPr>
              <a:t> </a:t>
            </a:r>
            <a:endParaRPr lang="en-US" sz="1600" dirty="0">
              <a:solidFill>
                <a:schemeClr val="tx2"/>
              </a:solidFill>
              <a:latin typeface="+mj-lt"/>
            </a:endParaRPr>
          </a:p>
          <a:p>
            <a:endParaRPr lang="en-US" sz="160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u="sng">
                <a:solidFill>
                  <a:schemeClr val="tx2"/>
                </a:solidFill>
                <a:latin typeface="+mj-lt"/>
              </a:rPr>
              <a:t>A janela ativa</a:t>
            </a:r>
            <a:r>
              <a:rPr lang="en-US" sz="1600">
                <a:solidFill>
                  <a:schemeClr val="tx2"/>
                </a:solidFill>
                <a:latin typeface="+mj-lt"/>
              </a:rPr>
              <a:t> é um período de 24 horas que começa a contar a partir de cada última mensagem do usuário. Nesta janela, podem ser enviadas mensagens gratuitas de texto/sessão</a:t>
            </a:r>
            <a:br>
              <a:rPr lang="en-US" sz="1600">
                <a:solidFill>
                  <a:schemeClr val="tx2"/>
                </a:solidFill>
                <a:latin typeface="+mj-lt"/>
              </a:rPr>
            </a:br>
            <a:r>
              <a:rPr lang="en-US" sz="1600">
                <a:solidFill>
                  <a:schemeClr val="tx2"/>
                </a:solidFill>
                <a:latin typeface="+mj-lt"/>
              </a:rPr>
              <a:t>TAXA DO WHATSAPP: GRATUITA</a:t>
            </a:r>
            <a:endParaRPr lang="en-US" sz="1600" dirty="0">
              <a:solidFill>
                <a:schemeClr val="tx2"/>
              </a:solidFill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600">
                <a:solidFill>
                  <a:schemeClr val="tx2"/>
                </a:solidFill>
                <a:latin typeface="+mj-lt"/>
              </a:rPr>
              <a:t>A janela inativa é quando o negócio só pode enviar mensagens de template previamente aprovadas para usuários com opt-in.</a:t>
            </a:r>
            <a:br>
              <a:rPr lang="en-US" sz="1600">
                <a:solidFill>
                  <a:schemeClr val="tx2"/>
                </a:solidFill>
                <a:latin typeface="+mj-lt"/>
              </a:rPr>
            </a:br>
            <a:r>
              <a:rPr lang="en-US" sz="1600">
                <a:solidFill>
                  <a:schemeClr val="tx2"/>
                </a:solidFill>
                <a:latin typeface="+mj-lt"/>
              </a:rPr>
              <a:t>TAXA DO WHATSAPP: Taxa por mensagem de template com base no país do destinatário.</a:t>
            </a:r>
            <a:endParaRPr lang="en-US" sz="1600" dirty="0">
              <a:solidFill>
                <a:schemeClr val="tx2"/>
              </a:solidFill>
              <a:latin typeface="+mj-lt"/>
            </a:endParaRPr>
          </a:p>
          <a:p>
            <a:endParaRPr lang="en-US" sz="1600" dirty="0">
              <a:solidFill>
                <a:schemeClr val="tx2"/>
              </a:solidFill>
              <a:latin typeface="+mj-lt"/>
            </a:endParaRPr>
          </a:p>
          <a:p>
            <a:r>
              <a:rPr lang="en-US" sz="1600">
                <a:solidFill>
                  <a:schemeClr val="tx2"/>
                </a:solidFill>
                <a:latin typeface="+mj-lt"/>
              </a:rPr>
              <a:t>TAXA DA GUPSHUP: por mensagem de sessão ou template</a:t>
            </a:r>
            <a:endParaRPr lang="en-IN" sz="1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4744" y="8584703"/>
            <a:ext cx="48399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Modelo de preços baseado em mensagens — baseia-se na atividade do usuário</a:t>
            </a:r>
            <a:endParaRPr lang="en-IN" sz="14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373762" y="6228184"/>
            <a:ext cx="0" cy="36004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373762" y="7164288"/>
            <a:ext cx="0" cy="432048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717032" y="6900258"/>
            <a:ext cx="36004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636912" y="6900258"/>
            <a:ext cx="36004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B58C4A91-AC6E-4266-9FC9-E558EC5FB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643" y="5557341"/>
            <a:ext cx="2798398" cy="277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04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1364" y="395536"/>
            <a:ext cx="6172200" cy="960107"/>
          </a:xfrm>
        </p:spPr>
        <p:txBody>
          <a:bodyPr>
            <a:normAutofit fontScale="90000"/>
          </a:bodyPr>
          <a:lstStyle/>
          <a:p>
            <a:r>
              <a:rPr lang="en-US" sz="3100" u="sng">
                <a:solidFill>
                  <a:schemeClr val="tx2"/>
                </a:solidFill>
              </a:rPr>
              <a:t>O novo jeito de cobrar a taxa do WhatsApp — Preço baseado em conversas (CBP) (1/2)</a:t>
            </a:r>
            <a:endParaRPr lang="en-IN" sz="3100" u="sng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664" y="1619672"/>
            <a:ext cx="6192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+mj-lt"/>
              </a:rPr>
              <a:t>No modelo de preços baseado em conversas, a taxa do WhatsApp é decidida com base em uma combinação de JANELA ATIVA + JANELA DE CONVERSA.</a:t>
            </a:r>
            <a:endParaRPr lang="en-US" sz="1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643" y="2771800"/>
            <a:ext cx="6336703" cy="526297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solidFill>
                  <a:schemeClr val="tx2"/>
                </a:solidFill>
                <a:latin typeface="+mj-lt"/>
              </a:rPr>
              <a:t>Janela ativa</a:t>
            </a:r>
            <a:endParaRPr lang="en-US" sz="2000" b="1" dirty="0">
              <a:solidFill>
                <a:schemeClr val="tx2"/>
              </a:solidFill>
              <a:latin typeface="+mj-lt"/>
            </a:endParaRPr>
          </a:p>
          <a:p>
            <a:r>
              <a:rPr lang="en-US" sz="1400">
                <a:solidFill>
                  <a:schemeClr val="tx2"/>
                </a:solidFill>
                <a:latin typeface="+mj-lt"/>
              </a:rPr>
              <a:t>Começa a contar a partir da última resposta do usuário numa janela móvel com a qual o WhatsApp decide QUANTO COBRAR e QUAIS MENSAGENS o negócio pode enviar. 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r>
              <a:rPr lang="en-US" sz="1200" i="1">
                <a:solidFill>
                  <a:schemeClr val="tx2"/>
                </a:solidFill>
                <a:latin typeface="+mj-lt"/>
              </a:rPr>
              <a:t>(Exemplo: Se o usuário respondeu pela última vez no dia 1, às 15h, a janela ativa termina no dia 2, às 15h. Mas se o usuário responde novamente ainda no dia 1 às 16h, a janela ativa é prolongada até às 16h do dia 2.)</a:t>
            </a:r>
            <a:endParaRPr lang="en-US" sz="1200" i="1" dirty="0">
              <a:solidFill>
                <a:schemeClr val="tx2"/>
              </a:solidFill>
              <a:latin typeface="+mj-lt"/>
            </a:endParaRPr>
          </a:p>
          <a:p>
            <a:endParaRPr lang="en-US" sz="1400" dirty="0">
              <a:solidFill>
                <a:schemeClr val="tx2"/>
              </a:solidFill>
              <a:latin typeface="+mj-lt"/>
            </a:endParaRPr>
          </a:p>
          <a:p>
            <a:r>
              <a:rPr lang="en-US" sz="1400" b="1">
                <a:solidFill>
                  <a:schemeClr val="tx2"/>
                </a:solidFill>
                <a:latin typeface="+mj-lt"/>
              </a:rPr>
              <a:t>QUANTO É COBRADO </a:t>
            </a:r>
            <a:r>
              <a:rPr lang="en-US" sz="1400">
                <a:solidFill>
                  <a:schemeClr val="tx2"/>
                </a:solidFill>
                <a:latin typeface="+mj-lt"/>
              </a:rPr>
              <a:t>– por mensagens iniciadas pelo negócio (BIC) ou mensagens iniciadas pelo usuário (UIC)?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>
                <a:solidFill>
                  <a:schemeClr val="tx2"/>
                </a:solidFill>
                <a:latin typeface="+mj-lt"/>
              </a:rPr>
              <a:t>BIC e UIC são determinadas com base na janela ativa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>
                <a:solidFill>
                  <a:schemeClr val="tx2"/>
                </a:solidFill>
                <a:latin typeface="+mj-lt"/>
              </a:rPr>
              <a:t>Uma mensagem iniciada por usuário NÃO começa a contar a partir da mensagem do usuário, mas sim a partir da resposta do negócio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>
                <a:solidFill>
                  <a:schemeClr val="tx2"/>
                </a:solidFill>
                <a:latin typeface="+mj-lt"/>
              </a:rPr>
              <a:t>TAXA DO WHATSAPP: Tarifas diferentes para BIC e UIC para diferentes países. Aplica-se em todos os países.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endParaRPr lang="en-US" sz="1400" dirty="0">
              <a:solidFill>
                <a:schemeClr val="tx2"/>
              </a:solidFill>
              <a:latin typeface="+mj-lt"/>
            </a:endParaRPr>
          </a:p>
          <a:p>
            <a:r>
              <a:rPr lang="en-US" sz="1400">
                <a:solidFill>
                  <a:schemeClr val="tx2"/>
                </a:solidFill>
                <a:latin typeface="+mj-lt"/>
              </a:rPr>
              <a:t>A TAXA DA GUPSHUP continua sendo aplicada a cada mensagem numa sessão de conversa — 0.001 USD por mensagem, seja de template ou de sessão.</a:t>
            </a:r>
          </a:p>
          <a:p>
            <a:endParaRPr lang="en-US" sz="1400" dirty="0">
              <a:solidFill>
                <a:schemeClr val="tx2"/>
              </a:solidFill>
              <a:latin typeface="+mj-lt"/>
            </a:endParaRPr>
          </a:p>
          <a:p>
            <a:r>
              <a:rPr lang="en-US" sz="1400" b="1">
                <a:solidFill>
                  <a:schemeClr val="tx2"/>
                </a:solidFill>
                <a:latin typeface="+mj-lt"/>
              </a:rPr>
              <a:t>QUIAS MENSAGENS UM NEGÓCIO PODE ENVIAR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>
                <a:solidFill>
                  <a:schemeClr val="tx2"/>
                </a:solidFill>
                <a:latin typeface="+mj-lt"/>
              </a:rPr>
              <a:t>As mesmas regras de opt-in e templates previamente aprovados aplicam-se às mensagens iniciadas pelo negócio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>
                <a:solidFill>
                  <a:schemeClr val="tx2"/>
                </a:solidFill>
                <a:latin typeface="+mj-lt"/>
              </a:rPr>
              <a:t>As mesmas regras de usuário ativo aplicam-se a qualquer mensagem BIC ou UIC (o negócio só pode enviar texto livre se o usuário estiver ativo)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9507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24744" y="8584703"/>
            <a:ext cx="48399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Modelo de preços baseado em conversas — com base na primeira mensagem do negócio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1364" y="395536"/>
            <a:ext cx="6172200" cy="960107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100" u="sng">
                <a:solidFill>
                  <a:schemeClr val="tx2"/>
                </a:solidFill>
              </a:rPr>
              <a:t>O novo jeito de cobrar a taxa do WhatsApp — Preço baseado em conversas (CBP) (2/2)</a:t>
            </a:r>
            <a:endParaRPr lang="en-IN" sz="3100" u="sng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869" y="1619672"/>
            <a:ext cx="6264695" cy="227754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  <a:latin typeface="+mj-lt"/>
              </a:rPr>
              <a:t>Janela de conversa</a:t>
            </a:r>
            <a:endParaRPr lang="en-US" b="1" dirty="0">
              <a:solidFill>
                <a:schemeClr val="tx2"/>
              </a:solidFill>
              <a:latin typeface="+mj-lt"/>
            </a:endParaRPr>
          </a:p>
          <a:p>
            <a:r>
              <a:rPr lang="en-US" sz="1400">
                <a:solidFill>
                  <a:schemeClr val="tx2"/>
                </a:solidFill>
                <a:latin typeface="+mj-lt"/>
              </a:rPr>
              <a:t>Começa a contar a partir da primeira mensagem do negócio e é uma janela </a:t>
            </a:r>
            <a:r>
              <a:rPr lang="en-US" sz="1400" b="1">
                <a:solidFill>
                  <a:schemeClr val="tx2"/>
                </a:solidFill>
                <a:latin typeface="+mj-lt"/>
              </a:rPr>
              <a:t>estática </a:t>
            </a:r>
            <a:r>
              <a:rPr lang="en-US" sz="1400">
                <a:solidFill>
                  <a:schemeClr val="tx2"/>
                </a:solidFill>
                <a:latin typeface="+mj-lt"/>
              </a:rPr>
              <a:t>de 24 horas com a qual o WhatsApp decide QUANDO A COBRANÇA COMEÇA E TERMINA </a:t>
            </a:r>
            <a:r>
              <a:rPr lang="en-US" sz="1200" i="1">
                <a:solidFill>
                  <a:schemeClr val="tx2"/>
                </a:solidFill>
                <a:latin typeface="+mj-lt"/>
              </a:rPr>
              <a:t>(p. ex., do dia 1 às 15h até o dia 2 às 15h, fixo)</a:t>
            </a:r>
            <a:endParaRPr lang="en-US" sz="1200" i="1" dirty="0">
              <a:solidFill>
                <a:schemeClr val="tx2"/>
              </a:solidFill>
              <a:latin typeface="+mj-lt"/>
            </a:endParaRPr>
          </a:p>
          <a:p>
            <a:endParaRPr lang="en-US" sz="1200" i="1" dirty="0">
              <a:solidFill>
                <a:schemeClr val="tx2"/>
              </a:solidFill>
              <a:latin typeface="+mj-lt"/>
            </a:endParaRPr>
          </a:p>
          <a:p>
            <a:r>
              <a:rPr lang="en-US" sz="1400">
                <a:solidFill>
                  <a:schemeClr val="tx2"/>
                </a:solidFill>
                <a:latin typeface="+mj-lt"/>
              </a:rPr>
              <a:t>QUANDO A COBRANÇA COMEÇA E TERMINA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>
                <a:solidFill>
                  <a:schemeClr val="tx2"/>
                </a:solidFill>
                <a:latin typeface="+mj-lt"/>
              </a:rPr>
              <a:t>Sessão de conversa de 4 horas começa a partir da primeira resposta do negócio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>
                <a:solidFill>
                  <a:schemeClr val="tx2"/>
                </a:solidFill>
                <a:latin typeface="+mj-lt"/>
              </a:rPr>
              <a:t>A primeira mensagem é cobrada pelo WhatsApp. Não há outras cobranças por mensagens nesta conversa numa janela de 24 horas.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>
                <a:solidFill>
                  <a:schemeClr val="tx2"/>
                </a:solidFill>
                <a:latin typeface="+mj-lt"/>
              </a:rPr>
              <a:t>A sessão é iniciada quando a primeira mensagem é entregue.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6593B777-214B-4F23-99D0-B07213BAB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792" y="4644008"/>
            <a:ext cx="3384376" cy="333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050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70989" y="0"/>
            <a:ext cx="6993396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u="sng">
                <a:solidFill>
                  <a:schemeClr val="tx2"/>
                </a:solidFill>
              </a:rPr>
              <a:t>Exemplos de taxa do WhatsApp </a:t>
            </a:r>
          </a:p>
          <a:p>
            <a:r>
              <a:rPr lang="en-US" sz="3000" u="sng">
                <a:solidFill>
                  <a:schemeClr val="tx2"/>
                </a:solidFill>
              </a:rPr>
              <a:t>+ taxa da Gupshup</a:t>
            </a:r>
            <a:endParaRPr lang="en-IN" sz="3000" u="sng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7622" y="1181906"/>
            <a:ext cx="32540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+mj-lt"/>
              </a:rPr>
              <a:t>INICIADA PELO USUÁRIO (UIC)</a:t>
            </a:r>
          </a:p>
          <a:p>
            <a:pPr algn="ctr"/>
            <a:r>
              <a:rPr lang="en-US" sz="1400">
                <a:latin typeface="+mj-lt"/>
              </a:rPr>
              <a:t>Quando o usuário esteve ativo nas últimas 24 h</a:t>
            </a:r>
            <a:endParaRPr lang="en-IN" sz="1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664" y="1115616"/>
            <a:ext cx="31977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+mj-lt"/>
              </a:rPr>
              <a:t>INICIADA PELO NEGÓCIO (</a:t>
            </a:r>
            <a:r>
              <a:rPr lang="en-US" sz="1400" dirty="0">
                <a:latin typeface="+mj-lt"/>
              </a:rPr>
              <a:t>BIC)</a:t>
            </a:r>
          </a:p>
          <a:p>
            <a:pPr algn="ctr"/>
            <a:r>
              <a:rPr lang="en-US" sz="1400">
                <a:latin typeface="+mj-lt"/>
              </a:rPr>
              <a:t>Quando o usuário não esteve ativo nas últimas 24 h</a:t>
            </a:r>
            <a:endParaRPr lang="en-US" sz="1400" dirty="0">
              <a:latin typeface="+mj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CC54E0-A612-44E5-B34C-E6AEFABF3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24" y="1763688"/>
            <a:ext cx="3097254" cy="273726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05279" y="4650941"/>
            <a:ext cx="2342534" cy="600164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>
                <a:latin typeface="+mj-lt"/>
              </a:rPr>
              <a:t>Se o negócio envia mais mensagens após as 13h05 (1:05 PM) do dia 2 sem resposta do usuário</a:t>
            </a:r>
            <a:endParaRPr lang="en-US" sz="1100" dirty="0">
              <a:latin typeface="+mj-lt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663275" y="1835696"/>
            <a:ext cx="3117594" cy="2736225"/>
            <a:chOff x="4932040" y="2669356"/>
            <a:chExt cx="3396656" cy="2587484"/>
          </a:xfrm>
        </p:grpSpPr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B44EDADF-542C-4C98-9AF2-C95E4E2CBB8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467"/>
            <a:stretch/>
          </p:blipFill>
          <p:spPr bwMode="auto">
            <a:xfrm>
              <a:off x="4932040" y="2669356"/>
              <a:ext cx="3396656" cy="2587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ctangle 26"/>
            <p:cNvSpPr/>
            <p:nvPr/>
          </p:nvSpPr>
          <p:spPr>
            <a:xfrm>
              <a:off x="6923181" y="4976571"/>
              <a:ext cx="720080" cy="212574"/>
            </a:xfrm>
            <a:prstGeom prst="rect">
              <a:avLst/>
            </a:prstGeom>
            <a:solidFill>
              <a:srgbClr val="DEF3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1:37 PM</a:t>
              </a:r>
              <a:endParaRPr lang="en-IN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5080061" y="4257178"/>
            <a:ext cx="827523" cy="305148"/>
          </a:xfrm>
          <a:prstGeom prst="line">
            <a:avLst/>
          </a:prstGeom>
          <a:ln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852200" y="3010657"/>
            <a:ext cx="720080" cy="66095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2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814" y="3220450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802" y="3228538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ounded Rectangle 47"/>
          <p:cNvSpPr/>
          <p:nvPr/>
        </p:nvSpPr>
        <p:spPr>
          <a:xfrm>
            <a:off x="2859025" y="3906643"/>
            <a:ext cx="720080" cy="70107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9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639" y="4116436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627" y="4124524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ounded Rectangle 50"/>
          <p:cNvSpPr/>
          <p:nvPr/>
        </p:nvSpPr>
        <p:spPr>
          <a:xfrm>
            <a:off x="2817579" y="4973983"/>
            <a:ext cx="720080" cy="6619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2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193" y="5183777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181" y="5191865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479624" y="5635921"/>
            <a:ext cx="2342534" cy="600164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/>
              <a:t>Se o negócio envia mais mensagens após as 13h05 (1:05 PM) do dia 2, e o usuário estava ativo</a:t>
            </a:r>
            <a:endParaRPr lang="en-US" sz="1100" dirty="0"/>
          </a:p>
        </p:txBody>
      </p:sp>
      <p:sp>
        <p:nvSpPr>
          <p:cNvPr id="55" name="Rounded Rectangle 54"/>
          <p:cNvSpPr/>
          <p:nvPr/>
        </p:nvSpPr>
        <p:spPr>
          <a:xfrm>
            <a:off x="2791924" y="5958963"/>
            <a:ext cx="720080" cy="66497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6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38" y="6168757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526" y="6176845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Rounded Rectangle 61"/>
          <p:cNvSpPr/>
          <p:nvPr/>
        </p:nvSpPr>
        <p:spPr>
          <a:xfrm>
            <a:off x="6016165" y="2350577"/>
            <a:ext cx="720080" cy="45693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64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226" y="2508456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Rounded Rectangle 64"/>
          <p:cNvSpPr/>
          <p:nvPr/>
        </p:nvSpPr>
        <p:spPr>
          <a:xfrm>
            <a:off x="5987189" y="3625432"/>
            <a:ext cx="720080" cy="6619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6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803" y="3835226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791" y="3843314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ounded Rectangle 70"/>
          <p:cNvSpPr/>
          <p:nvPr/>
        </p:nvSpPr>
        <p:spPr>
          <a:xfrm>
            <a:off x="5927146" y="4379245"/>
            <a:ext cx="720080" cy="45693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72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207" y="4537124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Box 72"/>
          <p:cNvSpPr txBox="1"/>
          <p:nvPr/>
        </p:nvSpPr>
        <p:spPr>
          <a:xfrm>
            <a:off x="3812896" y="4964775"/>
            <a:ext cx="2342534" cy="430887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/>
              <a:t>Se o negócio envia mais mensagens antes das 13h13 (1:13 PM) do dia 2</a:t>
            </a:r>
            <a:endParaRPr lang="en-US" sz="1100" dirty="0"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812896" y="6066808"/>
            <a:ext cx="2342534" cy="754053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/>
              <a:t>Se o negócio envia mais mensagens entre as 13h13 (1:13 PM) e 13h37 do dia 2 </a:t>
            </a:r>
            <a:r>
              <a:rPr lang="en-US" sz="1000" i="1">
                <a:latin typeface="+mj-lt"/>
              </a:rPr>
              <a:t>(considerando última msg do usuário, às 13h37)</a:t>
            </a:r>
            <a:endParaRPr lang="en-US" sz="1000" i="1" dirty="0">
              <a:latin typeface="+mj-lt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5997581" y="6427141"/>
            <a:ext cx="720080" cy="6619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9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195" y="6636935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183" y="6645023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Box 80"/>
          <p:cNvSpPr txBox="1"/>
          <p:nvPr/>
        </p:nvSpPr>
        <p:spPr>
          <a:xfrm>
            <a:off x="3806392" y="7200001"/>
            <a:ext cx="2342534" cy="600164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>
                <a:latin typeface="+mj-lt"/>
              </a:rPr>
              <a:t>Se o negócio envia outra mensagem após as 13h37 do dia 2 </a:t>
            </a:r>
            <a:r>
              <a:rPr lang="en-US" sz="1100" i="1"/>
              <a:t>(considerando última msg do usuário, às 13h37)</a:t>
            </a:r>
            <a:endParaRPr lang="en-US" sz="1000" i="1" dirty="0">
              <a:latin typeface="+mj-lt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5991077" y="7560334"/>
            <a:ext cx="720080" cy="6619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3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691" y="7770128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79" y="7778216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ounded Rectangle 84"/>
          <p:cNvSpPr/>
          <p:nvPr/>
        </p:nvSpPr>
        <p:spPr>
          <a:xfrm>
            <a:off x="5963376" y="5304951"/>
            <a:ext cx="720080" cy="45693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86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437" y="5462830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85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8" grpId="0" animBg="1"/>
      <p:bldP spid="54" grpId="0" animBg="1"/>
      <p:bldP spid="73" grpId="0" animBg="1"/>
      <p:bldP spid="77" grpId="0" animBg="1"/>
      <p:bldP spid="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629E52-410D-43DD-BF92-82181F4FE88C}"/>
              </a:ext>
            </a:extLst>
          </p:cNvPr>
          <p:cNvSpPr txBox="1"/>
          <p:nvPr/>
        </p:nvSpPr>
        <p:spPr>
          <a:xfrm>
            <a:off x="0" y="1002168"/>
            <a:ext cx="6858000" cy="45858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b="1" dirty="0"/>
              <a:t>Tier </a:t>
            </a:r>
            <a:r>
              <a:rPr lang="en-US" sz="2400" b="1" dirty="0" err="1"/>
              <a:t>gratuito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As </a:t>
            </a:r>
            <a:r>
              <a:rPr lang="en-US" sz="1600" dirty="0" err="1"/>
              <a:t>primeiras</a:t>
            </a:r>
            <a:r>
              <a:rPr lang="en-US" sz="1600" dirty="0"/>
              <a:t> 1000 (mil) conversas para </a:t>
            </a:r>
            <a:r>
              <a:rPr lang="en-US" sz="1600" dirty="0" err="1"/>
              <a:t>cada</a:t>
            </a:r>
            <a:r>
              <a:rPr lang="en-US" sz="1600" dirty="0"/>
              <a:t> </a:t>
            </a:r>
            <a:r>
              <a:rPr lang="en-US" sz="1600" dirty="0" err="1"/>
              <a:t>mês</a:t>
            </a:r>
            <a:r>
              <a:rPr lang="en-US" sz="1600" dirty="0"/>
              <a:t> do </a:t>
            </a:r>
            <a:r>
              <a:rPr lang="en-US" sz="1600" dirty="0" err="1"/>
              <a:t>calendário</a:t>
            </a:r>
            <a:r>
              <a:rPr lang="en-US" sz="1600" dirty="0"/>
              <a:t> </a:t>
            </a:r>
            <a:r>
              <a:rPr lang="en-US" sz="1600" dirty="0" err="1"/>
              <a:t>são</a:t>
            </a:r>
            <a:r>
              <a:rPr lang="en-US" sz="1600" dirty="0"/>
              <a:t> </a:t>
            </a:r>
            <a:r>
              <a:rPr lang="en-US" sz="1600" dirty="0" err="1"/>
              <a:t>gratuitas</a:t>
            </a:r>
            <a:r>
              <a:rPr lang="en-US" sz="1600" dirty="0"/>
              <a:t>  para </a:t>
            </a:r>
            <a:r>
              <a:rPr lang="en-US" sz="1600" dirty="0" err="1"/>
              <a:t>todas</a:t>
            </a:r>
            <a:r>
              <a:rPr lang="en-US" sz="1600" dirty="0"/>
              <a:t> as </a:t>
            </a:r>
            <a:r>
              <a:rPr lang="en-US" sz="1600" dirty="0" err="1"/>
              <a:t>contas</a:t>
            </a:r>
            <a:r>
              <a:rPr lang="en-US" sz="1600" dirty="0"/>
              <a:t> de WhatsApp Business (WABAs)</a:t>
            </a:r>
            <a:endParaRPr lang="en-US" sz="1600" dirty="0">
              <a:cs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/>
              <a:t>Isso</a:t>
            </a:r>
            <a:r>
              <a:rPr lang="en-US" sz="1600" dirty="0"/>
              <a:t> vale para </a:t>
            </a:r>
            <a:r>
              <a:rPr lang="en-US" sz="1600" dirty="0" err="1"/>
              <a:t>mensagens</a:t>
            </a:r>
            <a:r>
              <a:rPr lang="en-US" sz="1600" dirty="0"/>
              <a:t> </a:t>
            </a:r>
            <a:r>
              <a:rPr lang="en-US" sz="1600" dirty="0" err="1"/>
              <a:t>iniciadas</a:t>
            </a:r>
            <a:r>
              <a:rPr lang="en-US" sz="1600" dirty="0"/>
              <a:t> por </a:t>
            </a:r>
            <a:r>
              <a:rPr lang="en-US" sz="1600" dirty="0" err="1"/>
              <a:t>usuário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</a:t>
            </a:r>
            <a:r>
              <a:rPr lang="en-US" sz="1600" dirty="0" err="1"/>
              <a:t>pelo</a:t>
            </a:r>
            <a:r>
              <a:rPr lang="en-US" sz="1600" dirty="0"/>
              <a:t> </a:t>
            </a:r>
            <a:r>
              <a:rPr lang="en-US" sz="1600" dirty="0" err="1"/>
              <a:t>negócio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 taxa da </a:t>
            </a:r>
            <a:r>
              <a:rPr lang="en-US" sz="1600" dirty="0" err="1"/>
              <a:t>Gupshup</a:t>
            </a:r>
            <a:r>
              <a:rPr lang="en-US" sz="1600" dirty="0"/>
              <a:t> por </a:t>
            </a:r>
            <a:r>
              <a:rPr lang="en-US" sz="1600" dirty="0" err="1"/>
              <a:t>mensagem</a:t>
            </a:r>
            <a:r>
              <a:rPr lang="en-US" sz="1600" dirty="0"/>
              <a:t> continua </a:t>
            </a:r>
            <a:r>
              <a:rPr lang="en-US" sz="1600" dirty="0" err="1"/>
              <a:t>sendo</a:t>
            </a:r>
            <a:r>
              <a:rPr lang="en-US" sz="1600" dirty="0"/>
              <a:t> </a:t>
            </a:r>
            <a:r>
              <a:rPr lang="en-US" sz="1600" dirty="0" err="1"/>
              <a:t>cobrada</a:t>
            </a:r>
            <a:r>
              <a:rPr lang="en-US" sz="1600" dirty="0"/>
              <a:t> </a:t>
            </a:r>
            <a:r>
              <a:rPr lang="en-US" sz="1600" dirty="0" err="1"/>
              <a:t>neste</a:t>
            </a:r>
            <a:r>
              <a:rPr lang="en-US" sz="1600" dirty="0"/>
              <a:t> </a:t>
            </a:r>
            <a:r>
              <a:rPr lang="en-US" sz="1600" dirty="0" err="1"/>
              <a:t>caso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algn="ctr"/>
            <a:r>
              <a:rPr lang="en-US" sz="2000" b="1" dirty="0"/>
              <a:t>Pontos de entrada </a:t>
            </a:r>
            <a:r>
              <a:rPr lang="en-US" sz="2000" b="1" dirty="0" err="1"/>
              <a:t>gratuita</a:t>
            </a:r>
            <a:r>
              <a:rPr lang="en-US" sz="2000" b="1" dirty="0"/>
              <a:t> (</a:t>
            </a:r>
            <a:r>
              <a:rPr lang="en-US" sz="2000" b="1" dirty="0" err="1"/>
              <a:t>ou</a:t>
            </a:r>
            <a:r>
              <a:rPr lang="en-US" sz="2000" b="1" dirty="0"/>
              <a:t> FEPs)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As conversas que </a:t>
            </a:r>
            <a:r>
              <a:rPr lang="en-US" sz="1600" dirty="0" err="1"/>
              <a:t>começam</a:t>
            </a:r>
            <a:r>
              <a:rPr lang="en-US" sz="1600" dirty="0"/>
              <a:t> a </a:t>
            </a:r>
            <a:r>
              <a:rPr lang="en-US" sz="1600" dirty="0" err="1"/>
              <a:t>partir</a:t>
            </a:r>
            <a:r>
              <a:rPr lang="en-US" sz="1600" dirty="0"/>
              <a:t> de </a:t>
            </a:r>
            <a:r>
              <a:rPr lang="en-US" sz="1600" dirty="0" err="1"/>
              <a:t>anúncios</a:t>
            </a:r>
            <a:r>
              <a:rPr lang="en-US" sz="1600" dirty="0"/>
              <a:t> que </a:t>
            </a:r>
            <a:r>
              <a:rPr lang="en-US" sz="1600" dirty="0" err="1"/>
              <a:t>levam</a:t>
            </a:r>
            <a:r>
              <a:rPr lang="en-US" sz="1600" dirty="0"/>
              <a:t> </a:t>
            </a:r>
            <a:r>
              <a:rPr lang="en-US" sz="1600" dirty="0" err="1"/>
              <a:t>direto</a:t>
            </a:r>
            <a:r>
              <a:rPr lang="en-US" sz="1600" dirty="0"/>
              <a:t> </a:t>
            </a:r>
            <a:r>
              <a:rPr lang="en-US" sz="1600" dirty="0" err="1"/>
              <a:t>ao</a:t>
            </a:r>
            <a:r>
              <a:rPr lang="en-US" sz="1600" dirty="0"/>
              <a:t> WhatsApp </a:t>
            </a:r>
            <a:r>
              <a:rPr lang="en-US" sz="1600" dirty="0" err="1"/>
              <a:t>ou</a:t>
            </a:r>
            <a:r>
              <a:rPr lang="en-US" sz="1600" dirty="0"/>
              <a:t> CTAs de </a:t>
            </a:r>
            <a:r>
              <a:rPr lang="en-US" sz="1600" dirty="0" err="1"/>
              <a:t>páginas</a:t>
            </a:r>
            <a:r>
              <a:rPr lang="en-US" sz="1600" dirty="0"/>
              <a:t> no Facebook </a:t>
            </a:r>
            <a:r>
              <a:rPr lang="en-US" sz="1600" dirty="0" err="1"/>
              <a:t>são</a:t>
            </a:r>
            <a:r>
              <a:rPr lang="en-US" sz="1600" dirty="0"/>
              <a:t> </a:t>
            </a:r>
            <a:r>
              <a:rPr lang="en-US" sz="1600" dirty="0" err="1"/>
              <a:t>gratuitas</a:t>
            </a:r>
            <a:r>
              <a:rPr lang="en-US" sz="1600" dirty="0"/>
              <a:t> (</a:t>
            </a:r>
            <a:r>
              <a:rPr lang="en-US" sz="1600" dirty="0" err="1"/>
              <a:t>primeira</a:t>
            </a:r>
            <a:r>
              <a:rPr lang="en-US" sz="1600" dirty="0"/>
              <a:t> </a:t>
            </a:r>
            <a:r>
              <a:rPr lang="en-US" sz="1600" dirty="0" err="1"/>
              <a:t>mensagem</a:t>
            </a:r>
            <a:r>
              <a:rPr lang="en-US" sz="1600" dirty="0"/>
              <a:t> </a:t>
            </a:r>
            <a:r>
              <a:rPr lang="en-US" sz="1600" dirty="0" err="1"/>
              <a:t>iniciada</a:t>
            </a:r>
            <a:r>
              <a:rPr lang="en-US" sz="1600" dirty="0"/>
              <a:t> </a:t>
            </a:r>
            <a:r>
              <a:rPr lang="en-US" sz="1600" dirty="0" err="1"/>
              <a:t>pelo</a:t>
            </a:r>
            <a:r>
              <a:rPr lang="en-US" sz="1600" dirty="0"/>
              <a:t> </a:t>
            </a:r>
            <a:r>
              <a:rPr lang="en-US" sz="1600" dirty="0" err="1"/>
              <a:t>usuário</a:t>
            </a:r>
            <a:r>
              <a:rPr lang="en-US" sz="1600" dirty="0"/>
              <a:t> é </a:t>
            </a:r>
            <a:r>
              <a:rPr lang="en-US" sz="1600" dirty="0" err="1"/>
              <a:t>gratuita</a:t>
            </a:r>
            <a:r>
              <a:rPr lang="en-US" sz="1600" dirty="0"/>
              <a:t>)</a:t>
            </a:r>
            <a:endParaRPr lang="en-US" sz="1600" dirty="0">
              <a:cs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 taxa da </a:t>
            </a:r>
            <a:r>
              <a:rPr lang="en-US" sz="1600" dirty="0" err="1"/>
              <a:t>Gupshup</a:t>
            </a:r>
            <a:r>
              <a:rPr lang="en-US" sz="1600" dirty="0"/>
              <a:t> por </a:t>
            </a:r>
            <a:r>
              <a:rPr lang="en-US" sz="1600" dirty="0" err="1"/>
              <a:t>mensagem</a:t>
            </a:r>
            <a:r>
              <a:rPr lang="en-US" sz="1600" dirty="0"/>
              <a:t> continua </a:t>
            </a:r>
            <a:r>
              <a:rPr lang="en-US" sz="1600" dirty="0" err="1"/>
              <a:t>sendo</a:t>
            </a:r>
            <a:r>
              <a:rPr lang="en-US" sz="1600" dirty="0"/>
              <a:t> </a:t>
            </a:r>
            <a:r>
              <a:rPr lang="en-US" sz="1600" dirty="0" err="1"/>
              <a:t>cobrada</a:t>
            </a:r>
            <a:r>
              <a:rPr lang="en-US" sz="1600" dirty="0"/>
              <a:t> </a:t>
            </a:r>
            <a:r>
              <a:rPr lang="en-US" sz="1600" dirty="0" err="1"/>
              <a:t>neste</a:t>
            </a:r>
            <a:r>
              <a:rPr lang="en-US" sz="1600" dirty="0"/>
              <a:t> </a:t>
            </a:r>
            <a:r>
              <a:rPr lang="en-US" sz="1600" dirty="0" err="1"/>
              <a:t>caso</a:t>
            </a:r>
          </a:p>
          <a:p>
            <a:endParaRPr lang="en-US" sz="1600" dirty="0"/>
          </a:p>
          <a:p>
            <a:endParaRPr lang="en-IN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42900" y="59499"/>
            <a:ext cx="6172200" cy="96010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3100" u="sng">
                <a:solidFill>
                  <a:schemeClr val="tx2"/>
                </a:solidFill>
              </a:rPr>
              <a:t>Outros conceitos </a:t>
            </a:r>
          </a:p>
          <a:p>
            <a:pPr>
              <a:lnSpc>
                <a:spcPct val="90000"/>
              </a:lnSpc>
            </a:pPr>
            <a:r>
              <a:rPr lang="en-US" sz="3100" u="sng">
                <a:solidFill>
                  <a:schemeClr val="tx2"/>
                </a:solidFill>
              </a:rPr>
              <a:t>do preço baseado em mensagens</a:t>
            </a:r>
            <a:endParaRPr lang="en-IN" sz="31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1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8640" y="2699792"/>
            <a:ext cx="6525344" cy="93610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u="sng">
                <a:solidFill>
                  <a:schemeClr val="tx2"/>
                </a:solidFill>
              </a:rPr>
              <a:t>Quais mudanças serão introduzidas ao self-service da Gupshup? </a:t>
            </a:r>
            <a:endParaRPr lang="en-IN" sz="30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865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447" y="539552"/>
            <a:ext cx="66513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3000" u="sng">
                <a:solidFill>
                  <a:schemeClr val="tx2"/>
                </a:solidFill>
                <a:latin typeface="+mj-lt"/>
                <a:ea typeface="+mj-ea"/>
                <a:cs typeface="+mj-cs"/>
              </a:rPr>
              <a:t>Mudanças no saldo no extrato da carteira</a:t>
            </a:r>
            <a:endParaRPr lang="en-IN" sz="3000" u="sng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1356" y="2771800"/>
            <a:ext cx="3429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/>
              <a:t>       </a:t>
            </a:r>
          </a:p>
          <a:p>
            <a:r>
              <a:rPr lang="en-IN" dirty="0"/>
              <a:t>       </a:t>
            </a:r>
          </a:p>
          <a:p>
            <a:r>
              <a:rPr lang="en-IN" dirty="0"/>
              <a:t>   </a:t>
            </a:r>
          </a:p>
        </p:txBody>
      </p:sp>
      <p:sp>
        <p:nvSpPr>
          <p:cNvPr id="3" name="Rectangle 2"/>
          <p:cNvSpPr/>
          <p:nvPr/>
        </p:nvSpPr>
        <p:spPr>
          <a:xfrm>
            <a:off x="332655" y="1187624"/>
            <a:ext cx="63388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latin typeface="+mj-lt"/>
              </a:rPr>
              <a:t>Em breve você notará que a seção de uso do extrato da carteira será atualizada de acordo com o formato abaixo, a fim de se adaptar às alterações de preço por conversa.</a:t>
            </a:r>
            <a:endParaRPr lang="en-US" sz="1400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056916"/>
              </p:ext>
            </p:extLst>
          </p:nvPr>
        </p:nvGraphicFramePr>
        <p:xfrm>
          <a:off x="1124744" y="2411760"/>
          <a:ext cx="3528392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Uso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1"/>
                        <a:t>Mensagens (Taxa da Gupshup)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/>
                        <a:t>       Sessão recebida</a:t>
                      </a:r>
                      <a:br>
                        <a:rPr lang="en-IN" sz="2000" dirty="0"/>
                      </a:br>
                      <a:r>
                        <a:rPr lang="en-IN" sz="2000"/>
                        <a:t>       Sessão enviada</a:t>
                      </a:r>
                      <a:br>
                        <a:rPr lang="en-IN" sz="2000" dirty="0"/>
                      </a:br>
                      <a:r>
                        <a:rPr lang="en-IN" sz="2000"/>
                        <a:t>       Sessão de mídia enviada</a:t>
                      </a:r>
                      <a:br>
                        <a:rPr lang="en-IN" sz="2000"/>
                      </a:br>
                      <a:r>
                        <a:rPr lang="en-IN" sz="2000"/>
                        <a:t>       Template enviado</a:t>
                      </a:r>
                      <a:br>
                        <a:rPr lang="en-IN" sz="2000" dirty="0"/>
                      </a:br>
                      <a:r>
                        <a:rPr lang="en-IN" sz="2000"/>
                        <a:t>       Template de mídia enviado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1"/>
                        <a:t>Mensagens (Taxa do WhatsApp)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/>
                        <a:t>       Template enviado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1"/>
                        <a:t>Conversas (Taxa do WhatsApp)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/>
                        <a:t>      UIC cobrável</a:t>
                      </a:r>
                      <a:br>
                        <a:rPr lang="en-IN" sz="2000" dirty="0"/>
                      </a:br>
                      <a:r>
                        <a:rPr lang="en-IN" sz="2000"/>
                        <a:t>      BIC cobrável</a:t>
                      </a:r>
                      <a:br>
                        <a:rPr lang="en-IN" sz="2000" dirty="0"/>
                      </a:br>
                      <a:r>
                        <a:rPr lang="en-IN" sz="2000"/>
                        <a:t>      Ponto de entrada gratuita</a:t>
                      </a:r>
                      <a:endParaRPr lang="en-IN" sz="2000" dirty="0"/>
                    </a:p>
                    <a:p>
                      <a:r>
                        <a:rPr lang="en-IN" sz="2000"/>
                        <a:t>      Teste para o México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32654" y="4932040"/>
            <a:ext cx="5832649" cy="720080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48680" y="7066880"/>
            <a:ext cx="5544616" cy="288032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5054278" y="8172400"/>
            <a:ext cx="1645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These fields will not be applicable once CBP starts</a:t>
            </a:r>
            <a:endParaRPr lang="en-IN" sz="12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165303" y="5682377"/>
            <a:ext cx="216025" cy="2402728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29200" y="7380311"/>
            <a:ext cx="72007" cy="704793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58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</TotalTime>
  <Words>1131</Words>
  <Application>Microsoft Office PowerPoint</Application>
  <PresentationFormat>Apresentação na tela (4:3)</PresentationFormat>
  <Paragraphs>132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Office Theme</vt:lpstr>
      <vt:lpstr>Apresentação do PowerPoint</vt:lpstr>
      <vt:lpstr>Como funciona o preço baseado em conversas?</vt:lpstr>
      <vt:lpstr>O jeito antigo de cobrar a taxa do WhatsApp – Preço baseado em mensagens</vt:lpstr>
      <vt:lpstr>O novo jeito de cobrar a taxa do WhatsApp — Preço baseado em conversas (CBP) (1/2)</vt:lpstr>
      <vt:lpstr>Apresentação do PowerPoint</vt:lpstr>
      <vt:lpstr>Apresentação do PowerPoint</vt:lpstr>
      <vt:lpstr>Apresentação do PowerPoint</vt:lpstr>
      <vt:lpstr>Quais mudanças serão introduzidas ao self-service da Gupshup? 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 Conversation Based Pricing (CBP)</dc:title>
  <dc:creator>Divya</dc:creator>
  <cp:lastModifiedBy>yuliabelkaone@gmail.com</cp:lastModifiedBy>
  <cp:revision>77</cp:revision>
  <dcterms:created xsi:type="dcterms:W3CDTF">2021-12-27T16:04:08Z</dcterms:created>
  <dcterms:modified xsi:type="dcterms:W3CDTF">2022-01-11T11:21:44Z</dcterms:modified>
</cp:coreProperties>
</file>